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0" r:id="rId5"/>
    <p:sldId id="258" r:id="rId6"/>
    <p:sldId id="263" r:id="rId7"/>
    <p:sldId id="265" r:id="rId8"/>
    <p:sldId id="264" r:id="rId9"/>
    <p:sldId id="266" r:id="rId10"/>
    <p:sldId id="267" r:id="rId11"/>
    <p:sldId id="268" r:id="rId12"/>
    <p:sldId id="269"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00"/>
    <a:srgbClr val="4B4B46"/>
    <a:srgbClr val="1932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se van Soest-Vergouw" userId="6133ceab-a84e-4415-a1bf-afd41b7361ca" providerId="ADAL" clId="{3B72A1EC-A4C8-464E-95DB-0065C48B7F6C}"/>
    <pc:docChg chg="custSel modSld">
      <pc:chgData name="Ilse van Soest-Vergouw" userId="6133ceab-a84e-4415-a1bf-afd41b7361ca" providerId="ADAL" clId="{3B72A1EC-A4C8-464E-95DB-0065C48B7F6C}" dt="2021-08-16T11:26:26.626" v="238" actId="6549"/>
      <pc:docMkLst>
        <pc:docMk/>
      </pc:docMkLst>
      <pc:sldChg chg="modSp mod">
        <pc:chgData name="Ilse van Soest-Vergouw" userId="6133ceab-a84e-4415-a1bf-afd41b7361ca" providerId="ADAL" clId="{3B72A1EC-A4C8-464E-95DB-0065C48B7F6C}" dt="2021-08-16T11:25:56.311" v="237" actId="20577"/>
        <pc:sldMkLst>
          <pc:docMk/>
          <pc:sldMk cId="3599267213" sldId="268"/>
        </pc:sldMkLst>
        <pc:spChg chg="mod">
          <ac:chgData name="Ilse van Soest-Vergouw" userId="6133ceab-a84e-4415-a1bf-afd41b7361ca" providerId="ADAL" clId="{3B72A1EC-A4C8-464E-95DB-0065C48B7F6C}" dt="2021-08-16T11:25:56.311" v="237" actId="20577"/>
          <ac:spMkLst>
            <pc:docMk/>
            <pc:sldMk cId="3599267213" sldId="268"/>
            <ac:spMk id="9" creationId="{00000000-0000-0000-0000-000000000000}"/>
          </ac:spMkLst>
        </pc:spChg>
      </pc:sldChg>
      <pc:sldChg chg="modSp mod">
        <pc:chgData name="Ilse van Soest-Vergouw" userId="6133ceab-a84e-4415-a1bf-afd41b7361ca" providerId="ADAL" clId="{3B72A1EC-A4C8-464E-95DB-0065C48B7F6C}" dt="2021-08-16T11:26:26.626" v="238" actId="6549"/>
        <pc:sldMkLst>
          <pc:docMk/>
          <pc:sldMk cId="4072436397" sldId="269"/>
        </pc:sldMkLst>
        <pc:spChg chg="mod">
          <ac:chgData name="Ilse van Soest-Vergouw" userId="6133ceab-a84e-4415-a1bf-afd41b7361ca" providerId="ADAL" clId="{3B72A1EC-A4C8-464E-95DB-0065C48B7F6C}" dt="2021-08-16T11:26:26.626" v="238" actId="6549"/>
          <ac:spMkLst>
            <pc:docMk/>
            <pc:sldMk cId="4072436397" sldId="269"/>
            <ac:spMk id="9" creationId="{00000000-0000-0000-0000-000000000000}"/>
          </ac:spMkLst>
        </pc:spChg>
      </pc:sldChg>
    </pc:docChg>
  </pc:docChgLst>
  <pc:docChgLst>
    <pc:chgData name="Ilse van Soest-Vergouw" userId="6133ceab-a84e-4415-a1bf-afd41b7361ca" providerId="ADAL" clId="{279FFAF7-CD7A-4809-B75A-3D152F8B0772}"/>
    <pc:docChg chg="custSel modSld">
      <pc:chgData name="Ilse van Soest-Vergouw" userId="6133ceab-a84e-4415-a1bf-afd41b7361ca" providerId="ADAL" clId="{279FFAF7-CD7A-4809-B75A-3D152F8B0772}" dt="2021-06-29T12:21:51.797" v="812" actId="20577"/>
      <pc:docMkLst>
        <pc:docMk/>
      </pc:docMkLst>
      <pc:sldChg chg="addSp delSp modSp mod">
        <pc:chgData name="Ilse van Soest-Vergouw" userId="6133ceab-a84e-4415-a1bf-afd41b7361ca" providerId="ADAL" clId="{279FFAF7-CD7A-4809-B75A-3D152F8B0772}" dt="2021-06-29T12:21:51.797" v="812" actId="20577"/>
        <pc:sldMkLst>
          <pc:docMk/>
          <pc:sldMk cId="3599267213" sldId="268"/>
        </pc:sldMkLst>
        <pc:spChg chg="mod">
          <ac:chgData name="Ilse van Soest-Vergouw" userId="6133ceab-a84e-4415-a1bf-afd41b7361ca" providerId="ADAL" clId="{279FFAF7-CD7A-4809-B75A-3D152F8B0772}" dt="2021-06-29T12:21:51.797" v="812" actId="20577"/>
          <ac:spMkLst>
            <pc:docMk/>
            <pc:sldMk cId="3599267213" sldId="268"/>
            <ac:spMk id="9" creationId="{00000000-0000-0000-0000-000000000000}"/>
          </ac:spMkLst>
        </pc:spChg>
        <pc:picChg chg="del">
          <ac:chgData name="Ilse van Soest-Vergouw" userId="6133ceab-a84e-4415-a1bf-afd41b7361ca" providerId="ADAL" clId="{279FFAF7-CD7A-4809-B75A-3D152F8B0772}" dt="2021-06-29T12:16:01.014" v="0" actId="478"/>
          <ac:picMkLst>
            <pc:docMk/>
            <pc:sldMk cId="3599267213" sldId="268"/>
            <ac:picMk id="2" creationId="{E7AC6105-82C3-4954-8247-2E0E1D34F00A}"/>
          </ac:picMkLst>
        </pc:picChg>
        <pc:picChg chg="add mod">
          <ac:chgData name="Ilse van Soest-Vergouw" userId="6133ceab-a84e-4415-a1bf-afd41b7361ca" providerId="ADAL" clId="{279FFAF7-CD7A-4809-B75A-3D152F8B0772}" dt="2021-06-29T12:16:17.138" v="5" actId="14100"/>
          <ac:picMkLst>
            <pc:docMk/>
            <pc:sldMk cId="3599267213" sldId="268"/>
            <ac:picMk id="1026" creationId="{DB13F363-02DD-4CF6-AC30-DAE60699446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6B872D-EBAD-442A-BDFE-83E10113BBBF}" type="datetimeFigureOut">
              <a:rPr lang="nl-NL" smtClean="0"/>
              <a:t>16-8-2021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57C86F-6155-493E-8845-1E2B0C29E730}" type="slidenum">
              <a:rPr lang="nl-NL" smtClean="0"/>
              <a:t>‹nr.›</a:t>
            </a:fld>
            <a:endParaRPr lang="nl-NL"/>
          </a:p>
        </p:txBody>
      </p:sp>
    </p:spTree>
    <p:extLst>
      <p:ext uri="{BB962C8B-B14F-4D97-AF65-F5344CB8AC3E}">
        <p14:creationId xmlns:p14="http://schemas.microsoft.com/office/powerpoint/2010/main" val="122332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2</a:t>
            </a:fld>
            <a:endParaRPr lang="nl-NL"/>
          </a:p>
        </p:txBody>
      </p:sp>
    </p:spTree>
    <p:extLst>
      <p:ext uri="{BB962C8B-B14F-4D97-AF65-F5344CB8AC3E}">
        <p14:creationId xmlns:p14="http://schemas.microsoft.com/office/powerpoint/2010/main" val="93948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3</a:t>
            </a:fld>
            <a:endParaRPr lang="nl-NL"/>
          </a:p>
        </p:txBody>
      </p:sp>
    </p:spTree>
    <p:extLst>
      <p:ext uri="{BB962C8B-B14F-4D97-AF65-F5344CB8AC3E}">
        <p14:creationId xmlns:p14="http://schemas.microsoft.com/office/powerpoint/2010/main" val="3238424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4</a:t>
            </a:fld>
            <a:endParaRPr lang="nl-NL"/>
          </a:p>
        </p:txBody>
      </p:sp>
    </p:spTree>
    <p:extLst>
      <p:ext uri="{BB962C8B-B14F-4D97-AF65-F5344CB8AC3E}">
        <p14:creationId xmlns:p14="http://schemas.microsoft.com/office/powerpoint/2010/main" val="941366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5</a:t>
            </a:fld>
            <a:endParaRPr lang="nl-NL"/>
          </a:p>
        </p:txBody>
      </p:sp>
    </p:spTree>
    <p:extLst>
      <p:ext uri="{BB962C8B-B14F-4D97-AF65-F5344CB8AC3E}">
        <p14:creationId xmlns:p14="http://schemas.microsoft.com/office/powerpoint/2010/main" val="2144284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6</a:t>
            </a:fld>
            <a:endParaRPr lang="nl-NL"/>
          </a:p>
        </p:txBody>
      </p:sp>
    </p:spTree>
    <p:extLst>
      <p:ext uri="{BB962C8B-B14F-4D97-AF65-F5344CB8AC3E}">
        <p14:creationId xmlns:p14="http://schemas.microsoft.com/office/powerpoint/2010/main" val="3210055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7</a:t>
            </a:fld>
            <a:endParaRPr lang="nl-NL"/>
          </a:p>
        </p:txBody>
      </p:sp>
    </p:spTree>
    <p:extLst>
      <p:ext uri="{BB962C8B-B14F-4D97-AF65-F5344CB8AC3E}">
        <p14:creationId xmlns:p14="http://schemas.microsoft.com/office/powerpoint/2010/main" val="371837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8</a:t>
            </a:fld>
            <a:endParaRPr lang="nl-NL"/>
          </a:p>
        </p:txBody>
      </p:sp>
    </p:spTree>
    <p:extLst>
      <p:ext uri="{BB962C8B-B14F-4D97-AF65-F5344CB8AC3E}">
        <p14:creationId xmlns:p14="http://schemas.microsoft.com/office/powerpoint/2010/main" val="1849210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157C86F-6155-493E-8845-1E2B0C29E730}" type="slidenum">
              <a:rPr lang="nl-NL" smtClean="0"/>
              <a:t>9</a:t>
            </a:fld>
            <a:endParaRPr lang="nl-NL"/>
          </a:p>
        </p:txBody>
      </p:sp>
    </p:spTree>
    <p:extLst>
      <p:ext uri="{BB962C8B-B14F-4D97-AF65-F5344CB8AC3E}">
        <p14:creationId xmlns:p14="http://schemas.microsoft.com/office/powerpoint/2010/main" val="290623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224DFA90-E5CA-46BD-A8BE-7ADBD9A6BC90}" type="datetimeFigureOut">
              <a:rPr lang="nl-NL" smtClean="0"/>
              <a:t>16-8-2021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99564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24DFA90-E5CA-46BD-A8BE-7ADBD9A6BC90}" type="datetimeFigureOut">
              <a:rPr lang="nl-NL" smtClean="0"/>
              <a:t>16-8-2021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426556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24DFA90-E5CA-46BD-A8BE-7ADBD9A6BC90}" type="datetimeFigureOut">
              <a:rPr lang="nl-NL" smtClean="0"/>
              <a:t>16-8-2021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3978535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24DFA90-E5CA-46BD-A8BE-7ADBD9A6BC90}" type="datetimeFigureOut">
              <a:rPr lang="nl-NL" smtClean="0"/>
              <a:t>16-8-2021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55675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224DFA90-E5CA-46BD-A8BE-7ADBD9A6BC90}" type="datetimeFigureOut">
              <a:rPr lang="nl-NL" smtClean="0"/>
              <a:t>16-8-2021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3324086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224DFA90-E5CA-46BD-A8BE-7ADBD9A6BC90}" type="datetimeFigureOut">
              <a:rPr lang="nl-NL" smtClean="0"/>
              <a:t>16-8-2021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406129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224DFA90-E5CA-46BD-A8BE-7ADBD9A6BC90}" type="datetimeFigureOut">
              <a:rPr lang="nl-NL" smtClean="0"/>
              <a:t>16-8-2021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190944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224DFA90-E5CA-46BD-A8BE-7ADBD9A6BC90}" type="datetimeFigureOut">
              <a:rPr lang="nl-NL" smtClean="0"/>
              <a:t>16-8-2021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366911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24DFA90-E5CA-46BD-A8BE-7ADBD9A6BC90}" type="datetimeFigureOut">
              <a:rPr lang="nl-NL" smtClean="0"/>
              <a:t>16-8-2021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102664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224DFA90-E5CA-46BD-A8BE-7ADBD9A6BC90}" type="datetimeFigureOut">
              <a:rPr lang="nl-NL" smtClean="0"/>
              <a:t>16-8-2021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371576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224DFA90-E5CA-46BD-A8BE-7ADBD9A6BC90}" type="datetimeFigureOut">
              <a:rPr lang="nl-NL" smtClean="0"/>
              <a:t>16-8-2021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058008C-D2CD-47C9-9D8E-27BE49385A86}" type="slidenum">
              <a:rPr lang="nl-NL" smtClean="0"/>
              <a:t>‹nr.›</a:t>
            </a:fld>
            <a:endParaRPr lang="nl-NL"/>
          </a:p>
        </p:txBody>
      </p:sp>
    </p:spTree>
    <p:extLst>
      <p:ext uri="{BB962C8B-B14F-4D97-AF65-F5344CB8AC3E}">
        <p14:creationId xmlns:p14="http://schemas.microsoft.com/office/powerpoint/2010/main" val="415185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DFA90-E5CA-46BD-A8BE-7ADBD9A6BC90}" type="datetimeFigureOut">
              <a:rPr lang="nl-NL" smtClean="0"/>
              <a:t>16-8-2021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8008C-D2CD-47C9-9D8E-27BE49385A86}" type="slidenum">
              <a:rPr lang="nl-NL" smtClean="0"/>
              <a:t>‹nr.›</a:t>
            </a:fld>
            <a:endParaRPr lang="nl-NL"/>
          </a:p>
        </p:txBody>
      </p:sp>
    </p:spTree>
    <p:extLst>
      <p:ext uri="{BB962C8B-B14F-4D97-AF65-F5344CB8AC3E}">
        <p14:creationId xmlns:p14="http://schemas.microsoft.com/office/powerpoint/2010/main" val="3971852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1.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image" Target="../media/image1.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1.jpe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9.xml"/><Relationship Id="rId5" Type="http://schemas.openxmlformats.org/officeDocument/2006/relationships/image" Target="../media/image1.jpe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9.xml"/><Relationship Id="rId5" Type="http://schemas.openxmlformats.org/officeDocument/2006/relationships/image" Target="../media/image1.jpe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9.xml"/><Relationship Id="rId5" Type="http://schemas.openxmlformats.org/officeDocument/2006/relationships/image" Target="../media/image1.jpe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9.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hyperlink" Target="https://www.tennis.nl/media/c0njczl1/7091-knltb-reglement-toernooi-2020-online.pdf" TargetMode="External"/><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6">
            <a:extLst>
              <a:ext uri="{FF2B5EF4-FFF2-40B4-BE49-F238E27FC236}">
                <a16:creationId xmlns:a16="http://schemas.microsoft.com/office/drawing/2014/main" id="{DFF58199-8F20-434D-BBC4-C759536B0FD5}"/>
              </a:ext>
            </a:extLst>
          </p:cNvPr>
          <p:cNvSpPr txBox="1">
            <a:spLocks/>
          </p:cNvSpPr>
          <p:nvPr/>
        </p:nvSpPr>
        <p:spPr>
          <a:xfrm>
            <a:off x="-468560" y="260648"/>
            <a:ext cx="9166289" cy="5667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nl-NL" sz="1800" dirty="0">
                <a:solidFill>
                  <a:srgbClr val="4B4B46"/>
                </a:solidFill>
                <a:latin typeface="Arial" panose="020B0604020202020204" pitchFamily="34" charset="0"/>
                <a:cs typeface="Arial" panose="020B0604020202020204" pitchFamily="34" charset="0"/>
              </a:rPr>
              <a:t>	Handleiding TTP voor organisatoren Junioren Tour toernooien</a:t>
            </a:r>
            <a:endParaRPr lang="nl-NL" sz="1800" u="sng" dirty="0">
              <a:solidFill>
                <a:srgbClr val="FF5000"/>
              </a:solidFill>
              <a:latin typeface="Arial" panose="020B0604020202020204" pitchFamily="34" charset="0"/>
              <a:cs typeface="Arial" panose="020B0604020202020204" pitchFamily="34" charset="0"/>
            </a:endParaRPr>
          </a:p>
        </p:txBody>
      </p:sp>
      <p:sp>
        <p:nvSpPr>
          <p:cNvPr id="6" name="Rechthoek 5">
            <a:extLst>
              <a:ext uri="{FF2B5EF4-FFF2-40B4-BE49-F238E27FC236}">
                <a16:creationId xmlns:a16="http://schemas.microsoft.com/office/drawing/2014/main" id="{F6F0D3CA-D756-45C8-B8DE-0F8C31E8EACA}"/>
              </a:ext>
            </a:extLst>
          </p:cNvPr>
          <p:cNvSpPr/>
          <p:nvPr/>
        </p:nvSpPr>
        <p:spPr>
          <a:xfrm>
            <a:off x="107504" y="980728"/>
            <a:ext cx="7632848" cy="2585323"/>
          </a:xfrm>
          <a:prstGeom prst="rect">
            <a:avLst/>
          </a:prstGeom>
        </p:spPr>
        <p:txBody>
          <a:bodyPr wrap="square">
            <a:spAutoFit/>
          </a:bodyPr>
          <a:lstStyle/>
          <a:p>
            <a:pPr lvl="1" algn="just"/>
            <a:r>
              <a:rPr lang="nl-NL" dirty="0">
                <a:solidFill>
                  <a:srgbClr val="4B4B46"/>
                </a:solidFill>
                <a:latin typeface="Arial" panose="020B0604020202020204" pitchFamily="34" charset="0"/>
                <a:cs typeface="Arial" panose="020B0604020202020204" pitchFamily="34" charset="0"/>
              </a:rPr>
              <a:t>Stappenplan</a:t>
            </a:r>
          </a:p>
          <a:p>
            <a:pPr lvl="1" algn="just"/>
            <a:r>
              <a:rPr lang="nl-NL" dirty="0">
                <a:solidFill>
                  <a:srgbClr val="4B4B46"/>
                </a:solidFill>
                <a:latin typeface="Arial" panose="020B0604020202020204" pitchFamily="34" charset="0"/>
                <a:cs typeface="Arial" panose="020B0604020202020204" pitchFamily="34" charset="0"/>
              </a:rPr>
              <a:t>Stap 1: Nieuw toernooi aanmaken </a:t>
            </a:r>
          </a:p>
          <a:p>
            <a:pPr lvl="1" algn="just"/>
            <a:r>
              <a:rPr lang="nl-NL" dirty="0">
                <a:solidFill>
                  <a:srgbClr val="4B4B46"/>
                </a:solidFill>
                <a:latin typeface="Arial" panose="020B0604020202020204" pitchFamily="34" charset="0"/>
                <a:cs typeface="Arial" panose="020B0604020202020204" pitchFamily="34" charset="0"/>
              </a:rPr>
              <a:t>Stap 2: Toernooi definitie</a:t>
            </a:r>
          </a:p>
          <a:p>
            <a:pPr lvl="1" algn="just"/>
            <a:r>
              <a:rPr lang="nl-NL" dirty="0">
                <a:solidFill>
                  <a:srgbClr val="4B4B46"/>
                </a:solidFill>
                <a:latin typeface="Arial" panose="020B0604020202020204" pitchFamily="34" charset="0"/>
                <a:cs typeface="Arial" panose="020B0604020202020204" pitchFamily="34" charset="0"/>
              </a:rPr>
              <a:t>Stap 3: Acceptatiebestand</a:t>
            </a:r>
          </a:p>
          <a:p>
            <a:pPr lvl="1" algn="just"/>
            <a:r>
              <a:rPr lang="nl-NL" dirty="0">
                <a:solidFill>
                  <a:srgbClr val="4B4B46"/>
                </a:solidFill>
                <a:latin typeface="Arial" panose="020B0604020202020204" pitchFamily="34" charset="0"/>
                <a:cs typeface="Arial" panose="020B0604020202020204" pitchFamily="34" charset="0"/>
              </a:rPr>
              <a:t>Stap 4: Plaatsing</a:t>
            </a:r>
          </a:p>
          <a:p>
            <a:pPr lvl="1" algn="just"/>
            <a:r>
              <a:rPr lang="nl-NL" dirty="0">
                <a:solidFill>
                  <a:srgbClr val="4B4B46"/>
                </a:solidFill>
                <a:latin typeface="Arial" panose="020B0604020202020204" pitchFamily="34" charset="0"/>
                <a:cs typeface="Arial" panose="020B0604020202020204" pitchFamily="34" charset="0"/>
              </a:rPr>
              <a:t>Stap 5: Loting</a:t>
            </a:r>
          </a:p>
          <a:p>
            <a:pPr lvl="1" algn="just"/>
            <a:r>
              <a:rPr lang="nl-NL" dirty="0">
                <a:solidFill>
                  <a:srgbClr val="4B4B46"/>
                </a:solidFill>
                <a:latin typeface="Arial" panose="020B0604020202020204" pitchFamily="34" charset="0"/>
                <a:cs typeface="Arial" panose="020B0604020202020204" pitchFamily="34" charset="0"/>
              </a:rPr>
              <a:t>Stap 6: Verliezersronde</a:t>
            </a:r>
          </a:p>
          <a:p>
            <a:pPr lvl="1" algn="just"/>
            <a:r>
              <a:rPr lang="nl-NL" dirty="0">
                <a:solidFill>
                  <a:srgbClr val="4B4B46"/>
                </a:solidFill>
                <a:latin typeface="Arial" panose="020B0604020202020204" pitchFamily="34" charset="0"/>
                <a:cs typeface="Arial" panose="020B0604020202020204" pitchFamily="34" charset="0"/>
              </a:rPr>
              <a:t>Stap 7: Uitslagen</a:t>
            </a:r>
          </a:p>
          <a:p>
            <a:pPr lvl="1" algn="just"/>
            <a:r>
              <a:rPr lang="nl-NL" dirty="0">
                <a:solidFill>
                  <a:srgbClr val="4B4B46"/>
                </a:solidFill>
                <a:latin typeface="Arial" panose="020B0604020202020204" pitchFamily="34" charset="0"/>
                <a:cs typeface="Arial" panose="020B0604020202020204" pitchFamily="34" charset="0"/>
              </a:rPr>
              <a:t>Stap 8: Strafpuntensysteem (SPS) formulier</a:t>
            </a:r>
          </a:p>
        </p:txBody>
      </p:sp>
      <p:pic>
        <p:nvPicPr>
          <p:cNvPr id="4" name="Picture 2">
            <a:extLst>
              <a:ext uri="{FF2B5EF4-FFF2-40B4-BE49-F238E27FC236}">
                <a16:creationId xmlns:a16="http://schemas.microsoft.com/office/drawing/2014/main" id="{F768A08B-AC2E-4435-94B9-6B0F1CA066B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345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639541"/>
            <a:ext cx="4352925" cy="2628900"/>
          </a:xfrm>
          <a:prstGeom prst="rect">
            <a:avLst/>
          </a:prstGeom>
          <a:noFill/>
          <a:ln w="12700">
            <a:solidFill>
              <a:srgbClr val="193291"/>
            </a:solidFill>
            <a:miter lim="800000"/>
            <a:headEnd/>
            <a:tailEnd/>
          </a:ln>
          <a:extLst>
            <a:ext uri="{909E8E84-426E-40DD-AFC4-6F175D3DCCD1}">
              <a14:hiddenFill xmlns:a14="http://schemas.microsoft.com/office/drawing/2010/main">
                <a:solidFill>
                  <a:schemeClr val="accent1"/>
                </a:solidFill>
              </a14:hiddenFill>
            </a:ext>
          </a:extLst>
        </p:spPr>
      </p:pic>
      <p:sp>
        <p:nvSpPr>
          <p:cNvPr id="7" name="Titel 6"/>
          <p:cNvSpPr>
            <a:spLocks noGrp="1"/>
          </p:cNvSpPr>
          <p:nvPr>
            <p:ph type="title"/>
          </p:nvPr>
        </p:nvSpPr>
        <p:spPr>
          <a:xfrm>
            <a:off x="-468560" y="260648"/>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1. Aanmaken toernooi</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0" y="888018"/>
            <a:ext cx="7884368" cy="1488322"/>
          </a:xfrm>
        </p:spPr>
        <p:txBody>
          <a:bodyPr>
            <a:normAutofit fontScale="85000" lnSpcReduction="20000"/>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Nadat de acceptatie heeft plaatsgevonden en is gepubliceerd in MijnKNLTB kan je het Junioren Tour toernooi aanmaken in de Tennis Toernooi Planner TTP.</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Kies voor een nieuw toernooi in de TTP.</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Kies </a:t>
            </a:r>
            <a:r>
              <a:rPr lang="nl-NL" b="1" u="sng" dirty="0">
                <a:solidFill>
                  <a:srgbClr val="FF5000"/>
                </a:solidFill>
                <a:latin typeface="Arial" panose="020B0604020202020204" pitchFamily="34" charset="0"/>
                <a:cs typeface="Arial" panose="020B0604020202020204" pitchFamily="34" charset="0"/>
              </a:rPr>
              <a:t>Officieel KNLTB toernooi</a:t>
            </a:r>
            <a:r>
              <a:rPr lang="nl-NL" dirty="0">
                <a:solidFill>
                  <a:srgbClr val="FF5000"/>
                </a:solidFill>
                <a:latin typeface="Arial" panose="020B0604020202020204" pitchFamily="34" charset="0"/>
                <a:cs typeface="Arial" panose="020B0604020202020204" pitchFamily="34" charset="0"/>
              </a:rPr>
              <a:t> </a:t>
            </a:r>
            <a:r>
              <a:rPr lang="nl-NL" dirty="0">
                <a:solidFill>
                  <a:srgbClr val="4B4B46"/>
                </a:solidFill>
                <a:latin typeface="Arial" panose="020B0604020202020204" pitchFamily="34" charset="0"/>
                <a:cs typeface="Arial" panose="020B0604020202020204" pitchFamily="34" charset="0"/>
              </a:rPr>
              <a:t>en vul vervolgens je </a:t>
            </a:r>
            <a:r>
              <a:rPr lang="nl-NL" b="1" u="sng" dirty="0">
                <a:solidFill>
                  <a:srgbClr val="FF5000"/>
                </a:solidFill>
                <a:latin typeface="Arial" panose="020B0604020202020204" pitchFamily="34" charset="0"/>
                <a:cs typeface="Arial" panose="020B0604020202020204" pitchFamily="34" charset="0"/>
              </a:rPr>
              <a:t>inloggegevens</a:t>
            </a:r>
            <a:r>
              <a:rPr lang="nl-NL" dirty="0">
                <a:solidFill>
                  <a:srgbClr val="FF5000"/>
                </a:solidFill>
                <a:latin typeface="Arial" panose="020B0604020202020204" pitchFamily="34" charset="0"/>
                <a:cs typeface="Arial" panose="020B0604020202020204" pitchFamily="34" charset="0"/>
              </a:rPr>
              <a:t> </a:t>
            </a:r>
            <a:r>
              <a:rPr lang="nl-NL" dirty="0">
                <a:solidFill>
                  <a:srgbClr val="4B4B46"/>
                </a:solidFill>
                <a:latin typeface="Arial" panose="020B0604020202020204" pitchFamily="34" charset="0"/>
                <a:cs typeface="Arial" panose="020B0604020202020204" pitchFamily="34" charset="0"/>
              </a:rPr>
              <a:t>van je MijnKNLTB-omgeving in.</a:t>
            </a:r>
          </a:p>
          <a:p>
            <a:pPr marL="1200150" lvl="2" indent="-285750">
              <a:buFont typeface="Wingdings" panose="05000000000000000000" pitchFamily="2" charset="2"/>
              <a:buChar char="§"/>
            </a:pPr>
            <a:r>
              <a:rPr lang="nl-NL" u="sng"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Heb je een gecombineerd open junioren toernooi met een Junioren Tour toernooi dan hoef je geen nieuw toernooi aan te maken. Je opent het open junioren toernooi en download nogmaals een </a:t>
            </a:r>
            <a:r>
              <a:rPr lang="nl-NL" b="1" dirty="0">
                <a:solidFill>
                  <a:srgbClr val="FF5000"/>
                </a:solidFill>
                <a:latin typeface="Arial" panose="020B0604020202020204" pitchFamily="34" charset="0"/>
                <a:cs typeface="Arial" panose="020B0604020202020204" pitchFamily="34" charset="0"/>
              </a:rPr>
              <a:t>Toernooi Definitie (die van het Junioren Tour Toernooi) </a:t>
            </a:r>
            <a:r>
              <a:rPr lang="nl-NL" dirty="0">
                <a:solidFill>
                  <a:srgbClr val="4B4B46"/>
                </a:solidFill>
                <a:latin typeface="Arial" panose="020B0604020202020204" pitchFamily="34" charset="0"/>
                <a:cs typeface="Arial" panose="020B0604020202020204" pitchFamily="34" charset="0"/>
              </a:rPr>
              <a:t>door in de menubalk naar </a:t>
            </a:r>
            <a:r>
              <a:rPr lang="nl-NL" b="1" dirty="0">
                <a:solidFill>
                  <a:srgbClr val="FF5000"/>
                </a:solidFill>
                <a:latin typeface="Arial" panose="020B0604020202020204" pitchFamily="34" charset="0"/>
                <a:cs typeface="Arial" panose="020B0604020202020204" pitchFamily="34" charset="0"/>
              </a:rPr>
              <a:t>Toernooi</a:t>
            </a:r>
            <a:r>
              <a:rPr lang="nl-NL" dirty="0">
                <a:solidFill>
                  <a:srgbClr val="4B4B46"/>
                </a:solidFill>
                <a:latin typeface="Arial" panose="020B0604020202020204" pitchFamily="34" charset="0"/>
                <a:cs typeface="Arial" panose="020B0604020202020204" pitchFamily="34" charset="0"/>
              </a:rPr>
              <a:t> -&gt; </a:t>
            </a:r>
            <a:r>
              <a:rPr lang="nl-NL" b="1" dirty="0">
                <a:solidFill>
                  <a:srgbClr val="FF5000"/>
                </a:solidFill>
                <a:latin typeface="Arial" panose="020B0604020202020204" pitchFamily="34" charset="0"/>
                <a:cs typeface="Arial" panose="020B0604020202020204" pitchFamily="34" charset="0"/>
              </a:rPr>
              <a:t>KNLTB</a:t>
            </a:r>
            <a:r>
              <a:rPr lang="nl-NL" dirty="0">
                <a:solidFill>
                  <a:srgbClr val="4B4B46"/>
                </a:solidFill>
                <a:latin typeface="Arial" panose="020B0604020202020204" pitchFamily="34" charset="0"/>
                <a:cs typeface="Arial" panose="020B0604020202020204" pitchFamily="34" charset="0"/>
              </a:rPr>
              <a:t> -&gt; </a:t>
            </a:r>
            <a:r>
              <a:rPr lang="nl-NL" b="1" dirty="0">
                <a:solidFill>
                  <a:srgbClr val="FF5000"/>
                </a:solidFill>
                <a:latin typeface="Arial" panose="020B0604020202020204" pitchFamily="34" charset="0"/>
                <a:cs typeface="Arial" panose="020B0604020202020204" pitchFamily="34" charset="0"/>
              </a:rPr>
              <a:t>Downloaden Toernooi Definitie</a:t>
            </a:r>
            <a:r>
              <a:rPr lang="nl-NL" dirty="0">
                <a:solidFill>
                  <a:srgbClr val="4B4B46"/>
                </a:solidFill>
                <a:latin typeface="Arial" panose="020B0604020202020204" pitchFamily="34" charset="0"/>
                <a:cs typeface="Arial" panose="020B0604020202020204" pitchFamily="34" charset="0"/>
              </a:rPr>
              <a:t> te gaan. </a:t>
            </a:r>
          </a:p>
          <a:p>
            <a:pPr marL="1200150" lvl="2" indent="-285750">
              <a:buFont typeface="Wingdings" panose="05000000000000000000" pitchFamily="2" charset="2"/>
              <a:buChar char="§"/>
            </a:pPr>
            <a:r>
              <a:rPr lang="nl-NL" u="sng" dirty="0">
                <a:solidFill>
                  <a:srgbClr val="4B4B46"/>
                </a:solidFill>
                <a:latin typeface="Arial" panose="020B0604020202020204" pitchFamily="34" charset="0"/>
                <a:cs typeface="Arial" panose="020B0604020202020204" pitchFamily="34" charset="0"/>
              </a:rPr>
              <a:t>Let op</a:t>
            </a:r>
            <a:r>
              <a:rPr lang="nl-NL" dirty="0">
                <a:solidFill>
                  <a:srgbClr val="4B4B46"/>
                </a:solidFill>
                <a:latin typeface="Arial" panose="020B0604020202020204" pitchFamily="34" charset="0"/>
                <a:cs typeface="Arial" panose="020B0604020202020204" pitchFamily="34" charset="0"/>
              </a:rPr>
              <a:t>: Staat de inschrijving van het open junioren toernooi nog open, kijk dan goed als je gaat publiceren dat je het Junioren Tour toernooi niet weer open zet voor inschrijven (in het tabblad ‘onderdelen’ staan de vinkjes uit bij de Junioren Tour onderdelen)</a:t>
            </a:r>
          </a:p>
          <a:p>
            <a:pPr marL="742950" lvl="1" indent="-285750">
              <a:buFont typeface="Wingdings" panose="05000000000000000000" pitchFamily="2" charset="2"/>
              <a:buChar char="§"/>
            </a:pPr>
            <a:endParaRPr lang="nl-NL" dirty="0">
              <a:solidFill>
                <a:srgbClr val="4B4B46"/>
              </a:solidFill>
              <a:latin typeface="Arial" panose="020B0604020202020204" pitchFamily="34" charset="0"/>
              <a:cs typeface="Arial" panose="020B0604020202020204" pitchFamily="34" charset="0"/>
            </a:endParaRPr>
          </a:p>
        </p:txBody>
      </p:sp>
      <p:sp>
        <p:nvSpPr>
          <p:cNvPr id="2" name="Rechthoek 1"/>
          <p:cNvSpPr/>
          <p:nvPr/>
        </p:nvSpPr>
        <p:spPr>
          <a:xfrm>
            <a:off x="915814" y="3217182"/>
            <a:ext cx="3456384" cy="1008112"/>
          </a:xfrm>
          <a:prstGeom prst="rect">
            <a:avLst/>
          </a:prstGeom>
          <a:noFill/>
          <a:ln w="28575">
            <a:solidFill>
              <a:srgbClr val="FF5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9452" y="3863503"/>
            <a:ext cx="4029075" cy="2809875"/>
          </a:xfrm>
          <a:prstGeom prst="rect">
            <a:avLst/>
          </a:prstGeom>
          <a:noFill/>
          <a:ln w="12700">
            <a:solidFill>
              <a:srgbClr val="193291"/>
            </a:solidFill>
            <a:miter lim="800000"/>
            <a:headEnd/>
            <a:tailEnd/>
          </a:ln>
          <a:extLst>
            <a:ext uri="{909E8E84-426E-40DD-AFC4-6F175D3DCCD1}">
              <a14:hiddenFill xmlns:a14="http://schemas.microsoft.com/office/drawing/2010/main">
                <a:solidFill>
                  <a:schemeClr val="accent1"/>
                </a:solidFill>
              </a14:hiddenFill>
            </a:ext>
          </a:extLst>
        </p:spPr>
      </p:pic>
      <p:sp>
        <p:nvSpPr>
          <p:cNvPr id="4" name="Rechthoek 3"/>
          <p:cNvSpPr/>
          <p:nvPr/>
        </p:nvSpPr>
        <p:spPr>
          <a:xfrm>
            <a:off x="5714960" y="5412457"/>
            <a:ext cx="2304256" cy="720080"/>
          </a:xfrm>
          <a:prstGeom prst="rect">
            <a:avLst/>
          </a:prstGeom>
          <a:noFill/>
          <a:ln>
            <a:solidFill>
              <a:srgbClr val="FF5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0000"/>
              </a:solidFill>
            </a:endParaRPr>
          </a:p>
        </p:txBody>
      </p:sp>
      <p:pic>
        <p:nvPicPr>
          <p:cNvPr id="10" name="Picture 2">
            <a:extLst>
              <a:ext uri="{FF2B5EF4-FFF2-40B4-BE49-F238E27FC236}">
                <a16:creationId xmlns:a16="http://schemas.microsoft.com/office/drawing/2014/main" id="{91D635A8-E157-415C-9758-702FF1A98AB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81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8560" y="260648"/>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2. Toernooi definitie</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0" y="888017"/>
            <a:ext cx="7884368" cy="1371323"/>
          </a:xfrm>
        </p:spPr>
        <p:txBody>
          <a:bodyPr>
            <a:normAutofit fontScale="85000" lnSpcReduction="20000"/>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Zodra je een nieuw </a:t>
            </a:r>
            <a:r>
              <a:rPr lang="nl-NL" b="1" dirty="0">
                <a:solidFill>
                  <a:srgbClr val="FF5000"/>
                </a:solidFill>
                <a:latin typeface="Arial" panose="020B0604020202020204" pitchFamily="34" charset="0"/>
                <a:cs typeface="Arial" panose="020B0604020202020204" pitchFamily="34" charset="0"/>
              </a:rPr>
              <a:t>officieel KNLTB toernoo</a:t>
            </a:r>
            <a:r>
              <a:rPr lang="nl-NL" dirty="0">
                <a:solidFill>
                  <a:srgbClr val="FF5000"/>
                </a:solidFill>
                <a:latin typeface="Arial" panose="020B0604020202020204" pitchFamily="34" charset="0"/>
                <a:cs typeface="Arial" panose="020B0604020202020204" pitchFamily="34" charset="0"/>
              </a:rPr>
              <a:t>i </a:t>
            </a:r>
            <a:r>
              <a:rPr lang="nl-NL" dirty="0">
                <a:solidFill>
                  <a:srgbClr val="4B4B46"/>
                </a:solidFill>
                <a:latin typeface="Arial" panose="020B0604020202020204" pitchFamily="34" charset="0"/>
                <a:cs typeface="Arial" panose="020B0604020202020204" pitchFamily="34" charset="0"/>
              </a:rPr>
              <a:t>aanmaakt in TTP wordt direct aangegeven de </a:t>
            </a:r>
            <a:r>
              <a:rPr lang="nl-NL" b="1" dirty="0">
                <a:solidFill>
                  <a:srgbClr val="FF5000"/>
                </a:solidFill>
                <a:latin typeface="Arial" panose="020B0604020202020204" pitchFamily="34" charset="0"/>
                <a:cs typeface="Arial" panose="020B0604020202020204" pitchFamily="34" charset="0"/>
              </a:rPr>
              <a:t>Toernooi Definitie </a:t>
            </a:r>
            <a:r>
              <a:rPr lang="nl-NL" dirty="0">
                <a:solidFill>
                  <a:srgbClr val="4B4B46"/>
                </a:solidFill>
                <a:latin typeface="Arial" panose="020B0604020202020204" pitchFamily="34" charset="0"/>
                <a:cs typeface="Arial" panose="020B0604020202020204" pitchFamily="34" charset="0"/>
              </a:rPr>
              <a:t>te downloaden. </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Kies het </a:t>
            </a:r>
            <a:r>
              <a:rPr lang="nl-NL" b="1" dirty="0">
                <a:solidFill>
                  <a:srgbClr val="FF5000"/>
                </a:solidFill>
                <a:latin typeface="Arial" panose="020B0604020202020204" pitchFamily="34" charset="0"/>
                <a:cs typeface="Arial" panose="020B0604020202020204" pitchFamily="34" charset="0"/>
              </a:rPr>
              <a:t>toernooi</a:t>
            </a:r>
            <a:r>
              <a:rPr lang="nl-NL" dirty="0">
                <a:solidFill>
                  <a:srgbClr val="FF5000"/>
                </a:solidFill>
                <a:latin typeface="Arial" panose="020B0604020202020204" pitchFamily="34" charset="0"/>
                <a:cs typeface="Arial" panose="020B0604020202020204" pitchFamily="34" charset="0"/>
              </a:rPr>
              <a:t> </a:t>
            </a:r>
            <a:r>
              <a:rPr lang="nl-NL" dirty="0">
                <a:solidFill>
                  <a:srgbClr val="4B4B46"/>
                </a:solidFill>
                <a:latin typeface="Arial" panose="020B0604020202020204" pitchFamily="34" charset="0"/>
                <a:cs typeface="Arial" panose="020B0604020202020204" pitchFamily="34" charset="0"/>
              </a:rPr>
              <a:t>dat je gaat organiseren en hiermee download je automatisch de toernooidefinitie.</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De aangevraagde onderdelen en speeldagen worden automatisch toegevoegd.</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Bij </a:t>
            </a:r>
            <a:r>
              <a:rPr lang="nl-NL" b="1" dirty="0">
                <a:solidFill>
                  <a:srgbClr val="FF5000"/>
                </a:solidFill>
                <a:latin typeface="Arial" panose="020B0604020202020204" pitchFamily="34" charset="0"/>
                <a:cs typeface="Arial" panose="020B0604020202020204" pitchFamily="34" charset="0"/>
              </a:rPr>
              <a:t>eigenschappen</a:t>
            </a:r>
            <a:r>
              <a:rPr lang="nl-NL" b="1" dirty="0">
                <a:solidFill>
                  <a:srgbClr val="4B4B46"/>
                </a:solidFill>
                <a:latin typeface="Arial" panose="020B0604020202020204" pitchFamily="34" charset="0"/>
                <a:cs typeface="Arial" panose="020B0604020202020204" pitchFamily="34" charset="0"/>
              </a:rPr>
              <a:t> </a:t>
            </a:r>
            <a:r>
              <a:rPr lang="nl-NL" dirty="0">
                <a:solidFill>
                  <a:srgbClr val="4B4B46"/>
                </a:solidFill>
                <a:latin typeface="Arial" panose="020B0604020202020204" pitchFamily="34" charset="0"/>
                <a:cs typeface="Arial" panose="020B0604020202020204" pitchFamily="34" charset="0"/>
              </a:rPr>
              <a:t>vul je de gegevens in voor jouw toernooi.</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Het downloaden van de Toernooi Definitie kan ook later, ga dan in de </a:t>
            </a:r>
            <a:r>
              <a:rPr lang="nl-NL" b="1" dirty="0">
                <a:solidFill>
                  <a:srgbClr val="FF5000"/>
                </a:solidFill>
                <a:latin typeface="Arial" panose="020B0604020202020204" pitchFamily="34" charset="0"/>
                <a:cs typeface="Arial" panose="020B0604020202020204" pitchFamily="34" charset="0"/>
              </a:rPr>
              <a:t>menubalk</a:t>
            </a:r>
            <a:r>
              <a:rPr lang="nl-NL" dirty="0">
                <a:solidFill>
                  <a:srgbClr val="4B4B46"/>
                </a:solidFill>
                <a:latin typeface="Arial" panose="020B0604020202020204" pitchFamily="34" charset="0"/>
                <a:cs typeface="Arial" panose="020B0604020202020204" pitchFamily="34" charset="0"/>
              </a:rPr>
              <a:t> via </a:t>
            </a:r>
            <a:r>
              <a:rPr lang="nl-NL" b="1" dirty="0">
                <a:solidFill>
                  <a:srgbClr val="FF5000"/>
                </a:solidFill>
                <a:latin typeface="Arial" panose="020B0604020202020204" pitchFamily="34" charset="0"/>
                <a:cs typeface="Arial" panose="020B0604020202020204" pitchFamily="34" charset="0"/>
              </a:rPr>
              <a:t>Toernooi</a:t>
            </a:r>
            <a:r>
              <a:rPr lang="nl-NL" dirty="0">
                <a:solidFill>
                  <a:srgbClr val="4B4B46"/>
                </a:solidFill>
                <a:latin typeface="Arial" panose="020B0604020202020204" pitchFamily="34" charset="0"/>
                <a:cs typeface="Arial" panose="020B0604020202020204" pitchFamily="34" charset="0"/>
              </a:rPr>
              <a:t> -&gt; </a:t>
            </a:r>
            <a:r>
              <a:rPr lang="nl-NL" b="1" dirty="0">
                <a:solidFill>
                  <a:srgbClr val="FF5000"/>
                </a:solidFill>
                <a:latin typeface="Arial" panose="020B0604020202020204" pitchFamily="34" charset="0"/>
                <a:cs typeface="Arial" panose="020B0604020202020204" pitchFamily="34" charset="0"/>
              </a:rPr>
              <a:t>KNLTB</a:t>
            </a:r>
            <a:r>
              <a:rPr lang="nl-NL" dirty="0">
                <a:solidFill>
                  <a:srgbClr val="4B4B46"/>
                </a:solidFill>
                <a:latin typeface="Arial" panose="020B0604020202020204" pitchFamily="34" charset="0"/>
                <a:cs typeface="Arial" panose="020B0604020202020204" pitchFamily="34" charset="0"/>
              </a:rPr>
              <a:t> -&gt; </a:t>
            </a:r>
            <a:r>
              <a:rPr lang="nl-NL" b="1" dirty="0">
                <a:solidFill>
                  <a:srgbClr val="FF5000"/>
                </a:solidFill>
                <a:latin typeface="Arial" panose="020B0604020202020204" pitchFamily="34" charset="0"/>
                <a:cs typeface="Arial" panose="020B0604020202020204" pitchFamily="34" charset="0"/>
              </a:rPr>
              <a:t>Downloaden Toernooi Definitie</a:t>
            </a:r>
            <a:r>
              <a:rPr lang="nl-NL" dirty="0">
                <a:solidFill>
                  <a:srgbClr val="4B4B46"/>
                </a:solidFill>
                <a:latin typeface="Arial" panose="020B0604020202020204" pitchFamily="34" charset="0"/>
                <a:cs typeface="Arial" panose="020B0604020202020204" pitchFamily="34" charset="0"/>
              </a:rPr>
              <a:t>.</a:t>
            </a:r>
          </a:p>
          <a:p>
            <a:pPr marL="1200150" lvl="2" indent="-285750">
              <a:buFont typeface="Wingdings" panose="05000000000000000000" pitchFamily="2" charset="2"/>
              <a:buChar char="§"/>
            </a:pPr>
            <a:r>
              <a:rPr lang="nl-NL" u="sng" dirty="0">
                <a:solidFill>
                  <a:srgbClr val="4B4B46"/>
                </a:solidFill>
                <a:latin typeface="Arial" panose="020B0604020202020204" pitchFamily="34" charset="0"/>
                <a:cs typeface="Arial" panose="020B0604020202020204" pitchFamily="34" charset="0"/>
              </a:rPr>
              <a:t>Let op</a:t>
            </a:r>
            <a:r>
              <a:rPr lang="nl-NL" dirty="0">
                <a:solidFill>
                  <a:srgbClr val="4B4B46"/>
                </a:solidFill>
                <a:latin typeface="Arial" panose="020B0604020202020204" pitchFamily="34" charset="0"/>
                <a:cs typeface="Arial" panose="020B0604020202020204" pitchFamily="34" charset="0"/>
              </a:rPr>
              <a:t>: Bij het ophalen van de toernooidefinitie van een Junioren Tour toernooi wordt automatisch het juiste </a:t>
            </a:r>
            <a:r>
              <a:rPr lang="nl-NL" b="1" dirty="0">
                <a:solidFill>
                  <a:srgbClr val="FF5000"/>
                </a:solidFill>
                <a:latin typeface="Arial" panose="020B0604020202020204" pitchFamily="34" charset="0"/>
                <a:cs typeface="Arial" panose="020B0604020202020204" pitchFamily="34" charset="0"/>
              </a:rPr>
              <a:t>speelschema</a:t>
            </a:r>
            <a:r>
              <a:rPr lang="nl-NL" dirty="0">
                <a:solidFill>
                  <a:srgbClr val="4B4B46"/>
                </a:solidFill>
                <a:latin typeface="Arial" panose="020B0604020202020204" pitchFamily="34" charset="0"/>
                <a:cs typeface="Arial" panose="020B0604020202020204" pitchFamily="34" charset="0"/>
              </a:rPr>
              <a:t> per onderdeel erin gezet, dus afvalschema 16 enkelspel / 8 dubbelspel met verliezersronde (</a:t>
            </a:r>
            <a:r>
              <a:rPr lang="nl-NL" b="1" dirty="0" err="1">
                <a:solidFill>
                  <a:srgbClr val="FF5000"/>
                </a:solidFill>
                <a:latin typeface="Arial" panose="020B0604020202020204" pitchFamily="34" charset="0"/>
                <a:cs typeface="Arial" panose="020B0604020202020204" pitchFamily="34" charset="0"/>
              </a:rPr>
              <a:t>Custom</a:t>
            </a:r>
            <a:r>
              <a:rPr lang="nl-NL" dirty="0">
                <a:solidFill>
                  <a:srgbClr val="4B4B46"/>
                </a:solidFill>
                <a:latin typeface="Arial" panose="020B0604020202020204" pitchFamily="34" charset="0"/>
                <a:cs typeface="Arial" panose="020B0604020202020204" pitchFamily="34" charset="0"/>
              </a:rPr>
              <a:t>).</a:t>
            </a:r>
          </a:p>
          <a:p>
            <a:pPr marL="742950" lvl="1" indent="-285750">
              <a:buFont typeface="Wingdings" panose="05000000000000000000" pitchFamily="2" charset="2"/>
              <a:buChar char="§"/>
            </a:pPr>
            <a:endParaRPr lang="nl-NL" dirty="0">
              <a:solidFill>
                <a:srgbClr val="4B4B46"/>
              </a:solidFill>
              <a:latin typeface="Arial" panose="020B0604020202020204" pitchFamily="34" charset="0"/>
              <a:cs typeface="Arial" panose="020B0604020202020204" pitchFamily="34" charset="0"/>
            </a:endParaRPr>
          </a:p>
        </p:txBody>
      </p:sp>
      <p:pic>
        <p:nvPicPr>
          <p:cNvPr id="10" name="Afbeelding 9">
            <a:extLst>
              <a:ext uri="{FF2B5EF4-FFF2-40B4-BE49-F238E27FC236}">
                <a16:creationId xmlns:a16="http://schemas.microsoft.com/office/drawing/2014/main" id="{2AFF5FA2-8F20-41FB-ADE8-1F2A17D012D5}"/>
              </a:ext>
            </a:extLst>
          </p:cNvPr>
          <p:cNvPicPr>
            <a:picLocks noChangeAspect="1"/>
          </p:cNvPicPr>
          <p:nvPr/>
        </p:nvPicPr>
        <p:blipFill>
          <a:blip r:embed="rId3"/>
          <a:stretch>
            <a:fillRect/>
          </a:stretch>
        </p:blipFill>
        <p:spPr>
          <a:xfrm>
            <a:off x="323528" y="2377777"/>
            <a:ext cx="5276850" cy="4219575"/>
          </a:xfrm>
          <a:prstGeom prst="rect">
            <a:avLst/>
          </a:prstGeom>
        </p:spPr>
      </p:pic>
      <p:sp>
        <p:nvSpPr>
          <p:cNvPr id="2" name="Rechthoek 1"/>
          <p:cNvSpPr/>
          <p:nvPr/>
        </p:nvSpPr>
        <p:spPr>
          <a:xfrm>
            <a:off x="323528" y="3861048"/>
            <a:ext cx="2736304" cy="216024"/>
          </a:xfrm>
          <a:prstGeom prst="rect">
            <a:avLst/>
          </a:prstGeom>
          <a:noFill/>
          <a:ln w="28575">
            <a:solidFill>
              <a:srgbClr val="FF5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3" name="Afbeelding 2">
            <a:extLst>
              <a:ext uri="{FF2B5EF4-FFF2-40B4-BE49-F238E27FC236}">
                <a16:creationId xmlns:a16="http://schemas.microsoft.com/office/drawing/2014/main" id="{6FC7B6EF-9EE7-4E6A-82F1-9062ADC9CEF6}"/>
              </a:ext>
            </a:extLst>
          </p:cNvPr>
          <p:cNvPicPr>
            <a:picLocks noChangeAspect="1"/>
          </p:cNvPicPr>
          <p:nvPr/>
        </p:nvPicPr>
        <p:blipFill>
          <a:blip r:embed="rId4"/>
          <a:stretch>
            <a:fillRect/>
          </a:stretch>
        </p:blipFill>
        <p:spPr>
          <a:xfrm>
            <a:off x="5868710" y="3140968"/>
            <a:ext cx="2794307" cy="2234437"/>
          </a:xfrm>
          <a:prstGeom prst="rect">
            <a:avLst/>
          </a:prstGeom>
        </p:spPr>
      </p:pic>
      <p:pic>
        <p:nvPicPr>
          <p:cNvPr id="8" name="Picture 2">
            <a:extLst>
              <a:ext uri="{FF2B5EF4-FFF2-40B4-BE49-F238E27FC236}">
                <a16:creationId xmlns:a16="http://schemas.microsoft.com/office/drawing/2014/main" id="{825AC8A1-D373-4BD7-A16A-CDEF9B282DC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423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tekst 8"/>
          <p:cNvSpPr>
            <a:spLocks noGrp="1"/>
          </p:cNvSpPr>
          <p:nvPr>
            <p:ph type="body" sz="half" idx="2"/>
          </p:nvPr>
        </p:nvSpPr>
        <p:spPr>
          <a:xfrm>
            <a:off x="0" y="888017"/>
            <a:ext cx="7884368" cy="1305805"/>
          </a:xfrm>
        </p:spPr>
        <p:txBody>
          <a:bodyPr>
            <a:normAutofit/>
          </a:bodyPr>
          <a:lstStyle/>
          <a:p>
            <a:pPr marL="742950" lvl="1" indent="-285750">
              <a:buFont typeface="Wingdings" panose="05000000000000000000" pitchFamily="2" charset="2"/>
              <a:buChar char="§"/>
            </a:pPr>
            <a:endParaRPr lang="nl-NL" b="1">
              <a:solidFill>
                <a:srgbClr val="FF5000"/>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endParaRPr lang="nl-NL">
              <a:solidFill>
                <a:srgbClr val="4B4B46"/>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endParaRPr lang="nl-NL">
              <a:solidFill>
                <a:srgbClr val="4B4B46"/>
              </a:solidFill>
              <a:latin typeface="Arial" panose="020B0604020202020204" pitchFamily="34" charset="0"/>
              <a:cs typeface="Arial" panose="020B0604020202020204" pitchFamily="34" charset="0"/>
            </a:endParaRPr>
          </a:p>
        </p:txBody>
      </p:sp>
      <p:pic>
        <p:nvPicPr>
          <p:cNvPr id="10" name="Afbeelding 9">
            <a:extLst>
              <a:ext uri="{FF2B5EF4-FFF2-40B4-BE49-F238E27FC236}">
                <a16:creationId xmlns:a16="http://schemas.microsoft.com/office/drawing/2014/main" id="{C596EC54-C496-4257-8440-07D46E6B729D}"/>
              </a:ext>
            </a:extLst>
          </p:cNvPr>
          <p:cNvPicPr>
            <a:picLocks noChangeAspect="1"/>
          </p:cNvPicPr>
          <p:nvPr/>
        </p:nvPicPr>
        <p:blipFill>
          <a:blip r:embed="rId3"/>
          <a:stretch>
            <a:fillRect/>
          </a:stretch>
        </p:blipFill>
        <p:spPr>
          <a:xfrm>
            <a:off x="311257" y="1216907"/>
            <a:ext cx="7261854" cy="1680985"/>
          </a:xfrm>
          <a:prstGeom prst="rect">
            <a:avLst/>
          </a:prstGeom>
        </p:spPr>
      </p:pic>
      <p:sp>
        <p:nvSpPr>
          <p:cNvPr id="2" name="Rechthoek 1"/>
          <p:cNvSpPr/>
          <p:nvPr/>
        </p:nvSpPr>
        <p:spPr>
          <a:xfrm>
            <a:off x="2267744" y="2679771"/>
            <a:ext cx="504056" cy="360040"/>
          </a:xfrm>
          <a:prstGeom prst="rect">
            <a:avLst/>
          </a:prstGeom>
          <a:noFill/>
          <a:ln w="28575">
            <a:solidFill>
              <a:srgbClr val="FF5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1" name="Afbeelding 10">
            <a:extLst>
              <a:ext uri="{FF2B5EF4-FFF2-40B4-BE49-F238E27FC236}">
                <a16:creationId xmlns:a16="http://schemas.microsoft.com/office/drawing/2014/main" id="{2D4BD558-AC7E-46E5-8A07-C1AA5C078136}"/>
              </a:ext>
            </a:extLst>
          </p:cNvPr>
          <p:cNvPicPr>
            <a:picLocks noChangeAspect="1"/>
          </p:cNvPicPr>
          <p:nvPr/>
        </p:nvPicPr>
        <p:blipFill>
          <a:blip r:embed="rId4"/>
          <a:stretch>
            <a:fillRect/>
          </a:stretch>
        </p:blipFill>
        <p:spPr>
          <a:xfrm>
            <a:off x="282633" y="3226782"/>
            <a:ext cx="3019310" cy="2685852"/>
          </a:xfrm>
          <a:prstGeom prst="rect">
            <a:avLst/>
          </a:prstGeom>
        </p:spPr>
      </p:pic>
      <p:pic>
        <p:nvPicPr>
          <p:cNvPr id="12" name="Afbeelding 11">
            <a:extLst>
              <a:ext uri="{FF2B5EF4-FFF2-40B4-BE49-F238E27FC236}">
                <a16:creationId xmlns:a16="http://schemas.microsoft.com/office/drawing/2014/main" id="{0617A760-AD6E-4D66-B03F-543676DB8607}"/>
              </a:ext>
            </a:extLst>
          </p:cNvPr>
          <p:cNvPicPr>
            <a:picLocks noChangeAspect="1"/>
          </p:cNvPicPr>
          <p:nvPr/>
        </p:nvPicPr>
        <p:blipFill>
          <a:blip r:embed="rId5"/>
          <a:stretch>
            <a:fillRect/>
          </a:stretch>
        </p:blipFill>
        <p:spPr>
          <a:xfrm>
            <a:off x="3635896" y="3226782"/>
            <a:ext cx="3019310" cy="2685852"/>
          </a:xfrm>
          <a:prstGeom prst="rect">
            <a:avLst/>
          </a:prstGeom>
        </p:spPr>
      </p:pic>
      <p:pic>
        <p:nvPicPr>
          <p:cNvPr id="8" name="Picture 2">
            <a:extLst>
              <a:ext uri="{FF2B5EF4-FFF2-40B4-BE49-F238E27FC236}">
                <a16:creationId xmlns:a16="http://schemas.microsoft.com/office/drawing/2014/main" id="{2C69AEB9-EC66-4F9E-8F6D-662F7123F2B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46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8560" y="260648"/>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3. Acceptatiebestand</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0" y="888018"/>
            <a:ext cx="8028384" cy="1763742"/>
          </a:xfrm>
        </p:spPr>
        <p:txBody>
          <a:bodyPr>
            <a:normAutofit fontScale="92500" lnSpcReduction="10000"/>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Zodra de acceptatie heeft plaatsgevonden download je het </a:t>
            </a:r>
            <a:r>
              <a:rPr lang="nl-NL" b="1" dirty="0">
                <a:solidFill>
                  <a:srgbClr val="FF5000"/>
                </a:solidFill>
                <a:latin typeface="Arial" panose="020B0604020202020204" pitchFamily="34" charset="0"/>
                <a:cs typeface="Arial" panose="020B0604020202020204" pitchFamily="34" charset="0"/>
              </a:rPr>
              <a:t>acceptatiebestand</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Ga via de menubalk naar </a:t>
            </a:r>
            <a:r>
              <a:rPr lang="nl-NL" b="1" dirty="0">
                <a:solidFill>
                  <a:srgbClr val="FF5000"/>
                </a:solidFill>
                <a:latin typeface="Arial" panose="020B0604020202020204" pitchFamily="34" charset="0"/>
                <a:cs typeface="Arial" panose="020B0604020202020204" pitchFamily="34" charset="0"/>
              </a:rPr>
              <a:t>Toernooi</a:t>
            </a:r>
            <a:r>
              <a:rPr lang="nl-NL" dirty="0">
                <a:solidFill>
                  <a:srgbClr val="4B4B46"/>
                </a:solidFill>
                <a:latin typeface="Arial" panose="020B0604020202020204" pitchFamily="34" charset="0"/>
                <a:cs typeface="Arial" panose="020B0604020202020204" pitchFamily="34" charset="0"/>
              </a:rPr>
              <a:t> -&gt; </a:t>
            </a:r>
            <a:r>
              <a:rPr lang="nl-NL" b="1" dirty="0">
                <a:solidFill>
                  <a:srgbClr val="FF5000"/>
                </a:solidFill>
                <a:latin typeface="Arial" panose="020B0604020202020204" pitchFamily="34" charset="0"/>
                <a:cs typeface="Arial" panose="020B0604020202020204" pitchFamily="34" charset="0"/>
              </a:rPr>
              <a:t>KNLTB</a:t>
            </a:r>
            <a:r>
              <a:rPr lang="nl-NL" dirty="0">
                <a:solidFill>
                  <a:srgbClr val="4B4B46"/>
                </a:solidFill>
                <a:latin typeface="Arial" panose="020B0604020202020204" pitchFamily="34" charset="0"/>
                <a:cs typeface="Arial" panose="020B0604020202020204" pitchFamily="34" charset="0"/>
              </a:rPr>
              <a:t> -&gt; </a:t>
            </a:r>
            <a:r>
              <a:rPr lang="nl-NL" b="1" dirty="0">
                <a:solidFill>
                  <a:srgbClr val="FF5000"/>
                </a:solidFill>
                <a:latin typeface="Arial" panose="020B0604020202020204" pitchFamily="34" charset="0"/>
                <a:cs typeface="Arial" panose="020B0604020202020204" pitchFamily="34" charset="0"/>
              </a:rPr>
              <a:t>Download Acceptatie</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Vul bij </a:t>
            </a:r>
            <a:r>
              <a:rPr lang="nl-NL" b="1" dirty="0">
                <a:solidFill>
                  <a:srgbClr val="FF5000"/>
                </a:solidFill>
                <a:latin typeface="Arial" panose="020B0604020202020204" pitchFamily="34" charset="0"/>
                <a:cs typeface="Arial" panose="020B0604020202020204" pitchFamily="34" charset="0"/>
              </a:rPr>
              <a:t>Toernooinummer</a:t>
            </a:r>
            <a:r>
              <a:rPr lang="nl-NL" dirty="0">
                <a:solidFill>
                  <a:srgbClr val="4B4B46"/>
                </a:solidFill>
                <a:latin typeface="Arial" panose="020B0604020202020204" pitchFamily="34" charset="0"/>
                <a:cs typeface="Arial" panose="020B0604020202020204" pitchFamily="34" charset="0"/>
              </a:rPr>
              <a:t> het juiste toernooinummer in (bij gecombineerde open junioren toernooien en Junioren Tour toernooien worden 2 nummers gegeven, belangrijk is dat je de juiste kiest) en klik op </a:t>
            </a:r>
            <a:r>
              <a:rPr lang="nl-NL" b="1" dirty="0">
                <a:solidFill>
                  <a:srgbClr val="FF5000"/>
                </a:solidFill>
                <a:latin typeface="Arial" panose="020B0604020202020204" pitchFamily="34" charset="0"/>
                <a:cs typeface="Arial" panose="020B0604020202020204" pitchFamily="34" charset="0"/>
              </a:rPr>
              <a:t>Volgende</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De complete lijst van </a:t>
            </a:r>
            <a:r>
              <a:rPr lang="nl-NL" b="1" dirty="0">
                <a:solidFill>
                  <a:srgbClr val="FF5000"/>
                </a:solidFill>
                <a:latin typeface="Arial" panose="020B0604020202020204" pitchFamily="34" charset="0"/>
                <a:cs typeface="Arial" panose="020B0604020202020204" pitchFamily="34" charset="0"/>
              </a:rPr>
              <a:t>geaccepteerde spelers</a:t>
            </a:r>
            <a:r>
              <a:rPr lang="nl-NL" dirty="0">
                <a:solidFill>
                  <a:srgbClr val="4B4B46"/>
                </a:solidFill>
                <a:latin typeface="Arial" panose="020B0604020202020204" pitchFamily="34" charset="0"/>
                <a:cs typeface="Arial" panose="020B0604020202020204" pitchFamily="34" charset="0"/>
              </a:rPr>
              <a:t> wordt bij indeling in het onderdeel gezet</a:t>
            </a:r>
          </a:p>
          <a:p>
            <a:pPr marL="1200150" lvl="2" indent="-285750">
              <a:buFont typeface="Wingdings" panose="05000000000000000000" pitchFamily="2" charset="2"/>
              <a:buChar char="§"/>
            </a:pPr>
            <a:r>
              <a:rPr lang="nl-NL" u="sng"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Ook de </a:t>
            </a:r>
            <a:r>
              <a:rPr lang="nl-NL" b="1" dirty="0">
                <a:solidFill>
                  <a:srgbClr val="FF5000"/>
                </a:solidFill>
                <a:latin typeface="Arial" panose="020B0604020202020204" pitchFamily="34" charset="0"/>
                <a:cs typeface="Arial" panose="020B0604020202020204" pitchFamily="34" charset="0"/>
              </a:rPr>
              <a:t>reservespelers</a:t>
            </a:r>
            <a:r>
              <a:rPr lang="nl-NL" dirty="0">
                <a:solidFill>
                  <a:srgbClr val="4B4B46"/>
                </a:solidFill>
                <a:latin typeface="Arial" panose="020B0604020202020204" pitchFamily="34" charset="0"/>
                <a:cs typeface="Arial" panose="020B0604020202020204" pitchFamily="34" charset="0"/>
              </a:rPr>
              <a:t> worden in het hoofdschema gezet, behalve bij 12 jaar daar komen ze in de kwalificatielijst te staan. Bij Brons in de winter kunnen deze </a:t>
            </a:r>
            <a:r>
              <a:rPr lang="nl-NL" b="1" dirty="0">
                <a:solidFill>
                  <a:srgbClr val="FF5000"/>
                </a:solidFill>
                <a:latin typeface="Arial" panose="020B0604020202020204" pitchFamily="34" charset="0"/>
                <a:cs typeface="Arial" panose="020B0604020202020204" pitchFamily="34" charset="0"/>
              </a:rPr>
              <a:t>reservespelers</a:t>
            </a:r>
            <a:r>
              <a:rPr lang="nl-NL" dirty="0">
                <a:solidFill>
                  <a:srgbClr val="4B4B46"/>
                </a:solidFill>
                <a:latin typeface="Arial" panose="020B0604020202020204" pitchFamily="34" charset="0"/>
                <a:cs typeface="Arial" panose="020B0604020202020204" pitchFamily="34" charset="0"/>
              </a:rPr>
              <a:t> ook worden opgeroepen bij afmelding van een </a:t>
            </a:r>
            <a:r>
              <a:rPr lang="nl-NL" b="1" dirty="0">
                <a:solidFill>
                  <a:srgbClr val="FF5000"/>
                </a:solidFill>
                <a:latin typeface="Arial" panose="020B0604020202020204" pitchFamily="34" charset="0"/>
                <a:cs typeface="Arial" panose="020B0604020202020204" pitchFamily="34" charset="0"/>
              </a:rPr>
              <a:t>geaccepteerde speler</a:t>
            </a:r>
            <a:r>
              <a:rPr lang="nl-NL" dirty="0">
                <a:solidFill>
                  <a:srgbClr val="4B4B46"/>
                </a:solidFill>
                <a:latin typeface="Arial" panose="020B0604020202020204" pitchFamily="34" charset="0"/>
                <a:cs typeface="Arial" panose="020B0604020202020204" pitchFamily="34" charset="0"/>
              </a:rPr>
              <a:t>. Dit gaat op volgorde, dus eerst </a:t>
            </a:r>
            <a:r>
              <a:rPr lang="nl-NL" dirty="0" err="1">
                <a:solidFill>
                  <a:srgbClr val="4B4B46"/>
                </a:solidFill>
                <a:latin typeface="Arial" panose="020B0604020202020204" pitchFamily="34" charset="0"/>
                <a:cs typeface="Arial" panose="020B0604020202020204" pitchFamily="34" charset="0"/>
              </a:rPr>
              <a:t>Res</a:t>
            </a:r>
            <a:r>
              <a:rPr lang="nl-NL" dirty="0">
                <a:solidFill>
                  <a:srgbClr val="4B4B46"/>
                </a:solidFill>
                <a:latin typeface="Arial" panose="020B0604020202020204" pitchFamily="34" charset="0"/>
                <a:cs typeface="Arial" panose="020B0604020202020204" pitchFamily="34" charset="0"/>
              </a:rPr>
              <a:t>. 1, dan </a:t>
            </a:r>
            <a:r>
              <a:rPr lang="nl-NL" dirty="0" err="1">
                <a:solidFill>
                  <a:srgbClr val="4B4B46"/>
                </a:solidFill>
                <a:latin typeface="Arial" panose="020B0604020202020204" pitchFamily="34" charset="0"/>
                <a:cs typeface="Arial" panose="020B0604020202020204" pitchFamily="34" charset="0"/>
              </a:rPr>
              <a:t>Res</a:t>
            </a:r>
            <a:r>
              <a:rPr lang="nl-NL" dirty="0">
                <a:solidFill>
                  <a:srgbClr val="4B4B46"/>
                </a:solidFill>
                <a:latin typeface="Arial" panose="020B0604020202020204" pitchFamily="34" charset="0"/>
                <a:cs typeface="Arial" panose="020B0604020202020204" pitchFamily="34" charset="0"/>
              </a:rPr>
              <a:t>. 2 enz. Voor Goud en Zilver is er geen reservelijst.</a:t>
            </a:r>
          </a:p>
          <a:p>
            <a:pPr marL="1200150" lvl="2" indent="-285750">
              <a:buFont typeface="Wingdings" panose="05000000000000000000" pitchFamily="2" charset="2"/>
              <a:buChar char="§"/>
            </a:pPr>
            <a:r>
              <a:rPr lang="nl-NL" u="sng"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In TTP worden voor alle Junioren Tour toernooien ook de </a:t>
            </a:r>
            <a:r>
              <a:rPr lang="nl-NL" b="1" dirty="0">
                <a:solidFill>
                  <a:srgbClr val="FF5000"/>
                </a:solidFill>
                <a:latin typeface="Arial" panose="020B0604020202020204" pitchFamily="34" charset="0"/>
                <a:cs typeface="Arial" panose="020B0604020202020204" pitchFamily="34" charset="0"/>
              </a:rPr>
              <a:t>reservespelers</a:t>
            </a:r>
            <a:r>
              <a:rPr lang="nl-NL" dirty="0">
                <a:solidFill>
                  <a:srgbClr val="4B4B46"/>
                </a:solidFill>
                <a:latin typeface="Arial" panose="020B0604020202020204" pitchFamily="34" charset="0"/>
                <a:cs typeface="Arial" panose="020B0604020202020204" pitchFamily="34" charset="0"/>
              </a:rPr>
              <a:t> ingeladen als je de acceptatie download. Haal voor Goud en Zilver deze spelers uit het toernooi en verplaats voor Brons deze spelers naar de reservelijst. </a:t>
            </a:r>
          </a:p>
        </p:txBody>
      </p:sp>
      <p:pic>
        <p:nvPicPr>
          <p:cNvPr id="3" name="Afbeelding 2">
            <a:extLst>
              <a:ext uri="{FF2B5EF4-FFF2-40B4-BE49-F238E27FC236}">
                <a16:creationId xmlns:a16="http://schemas.microsoft.com/office/drawing/2014/main" id="{5C1CECBA-A724-4132-B1B3-A8F404A6E359}"/>
              </a:ext>
            </a:extLst>
          </p:cNvPr>
          <p:cNvPicPr>
            <a:picLocks noChangeAspect="1"/>
          </p:cNvPicPr>
          <p:nvPr/>
        </p:nvPicPr>
        <p:blipFill>
          <a:blip r:embed="rId3"/>
          <a:stretch>
            <a:fillRect/>
          </a:stretch>
        </p:blipFill>
        <p:spPr>
          <a:xfrm>
            <a:off x="474400" y="2796336"/>
            <a:ext cx="2962593" cy="2635399"/>
          </a:xfrm>
          <a:prstGeom prst="rect">
            <a:avLst/>
          </a:prstGeom>
        </p:spPr>
      </p:pic>
      <p:sp>
        <p:nvSpPr>
          <p:cNvPr id="2" name="Rechthoek 1"/>
          <p:cNvSpPr/>
          <p:nvPr/>
        </p:nvSpPr>
        <p:spPr>
          <a:xfrm>
            <a:off x="1384216" y="4054851"/>
            <a:ext cx="1440160" cy="301497"/>
          </a:xfrm>
          <a:prstGeom prst="rect">
            <a:avLst/>
          </a:prstGeom>
          <a:noFill/>
          <a:ln w="28575">
            <a:solidFill>
              <a:srgbClr val="FF5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Afbeelding 4">
            <a:extLst>
              <a:ext uri="{FF2B5EF4-FFF2-40B4-BE49-F238E27FC236}">
                <a16:creationId xmlns:a16="http://schemas.microsoft.com/office/drawing/2014/main" id="{D2FA2410-803B-4F78-B170-DCF8692A0028}"/>
              </a:ext>
            </a:extLst>
          </p:cNvPr>
          <p:cNvPicPr>
            <a:picLocks noChangeAspect="1"/>
          </p:cNvPicPr>
          <p:nvPr/>
        </p:nvPicPr>
        <p:blipFill>
          <a:blip r:embed="rId4"/>
          <a:stretch>
            <a:fillRect/>
          </a:stretch>
        </p:blipFill>
        <p:spPr>
          <a:xfrm>
            <a:off x="3210383" y="3429000"/>
            <a:ext cx="5723025" cy="3099972"/>
          </a:xfrm>
          <a:prstGeom prst="rect">
            <a:avLst/>
          </a:prstGeom>
        </p:spPr>
      </p:pic>
      <p:pic>
        <p:nvPicPr>
          <p:cNvPr id="8" name="Picture 2">
            <a:extLst>
              <a:ext uri="{FF2B5EF4-FFF2-40B4-BE49-F238E27FC236}">
                <a16:creationId xmlns:a16="http://schemas.microsoft.com/office/drawing/2014/main" id="{4021F129-2EA0-4DF8-B597-66CA5AEE8BF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087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8560" y="260648"/>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4. Plaatsing</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0" y="888018"/>
            <a:ext cx="7955280" cy="1382742"/>
          </a:xfrm>
        </p:spPr>
        <p:txBody>
          <a:bodyPr>
            <a:normAutofit fontScale="92500" lnSpcReduction="20000"/>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Maximaal 3 dagen voor aanvang van het toernooi ontvang je voor Goud en Zilver toernooien van de afdeling Toptennis de </a:t>
            </a:r>
            <a:r>
              <a:rPr lang="nl-NL" b="1" dirty="0">
                <a:solidFill>
                  <a:srgbClr val="FF5000"/>
                </a:solidFill>
                <a:latin typeface="Arial" panose="020B0604020202020204" pitchFamily="34" charset="0"/>
                <a:cs typeface="Arial" panose="020B0604020202020204" pitchFamily="34" charset="0"/>
              </a:rPr>
              <a:t>plaatsing. </a:t>
            </a:r>
            <a:r>
              <a:rPr lang="nl-NL" dirty="0">
                <a:solidFill>
                  <a:srgbClr val="4B4B46"/>
                </a:solidFill>
                <a:latin typeface="Arial" panose="020B0604020202020204" pitchFamily="34" charset="0"/>
                <a:cs typeface="Arial" panose="020B0604020202020204" pitchFamily="34" charset="0"/>
              </a:rPr>
              <a:t>In sommige weken ontvang je voor Brons van de afdeling Toptennis de plaatsing en in sommige weken wordt door de toernooileiding de plaatsing gedaan. Van de afdeling Toptennis hoor je of je voor jouw Brons toernooi de plaatsing zelf moet doen of krijgt aangeleverd.</a:t>
            </a:r>
            <a:endParaRPr lang="nl-NL" dirty="0">
              <a:solidFill>
                <a:srgbClr val="FF5000"/>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Ga naar </a:t>
            </a:r>
            <a:r>
              <a:rPr lang="nl-NL" b="1" dirty="0">
                <a:solidFill>
                  <a:srgbClr val="FF5000"/>
                </a:solidFill>
                <a:latin typeface="Arial" panose="020B0604020202020204" pitchFamily="34" charset="0"/>
                <a:cs typeface="Arial" panose="020B0604020202020204" pitchFamily="34" charset="0"/>
              </a:rPr>
              <a:t>Indeling</a:t>
            </a:r>
            <a:r>
              <a:rPr lang="nl-NL" dirty="0">
                <a:solidFill>
                  <a:srgbClr val="4B4B46"/>
                </a:solidFill>
                <a:latin typeface="Arial" panose="020B0604020202020204" pitchFamily="34" charset="0"/>
                <a:cs typeface="Arial" panose="020B0604020202020204" pitchFamily="34" charset="0"/>
              </a:rPr>
              <a:t> en vervolgens het tabblad </a:t>
            </a:r>
            <a:r>
              <a:rPr lang="nl-NL" b="1" dirty="0">
                <a:solidFill>
                  <a:srgbClr val="FF5000"/>
                </a:solidFill>
                <a:latin typeface="Arial" panose="020B0604020202020204" pitchFamily="34" charset="0"/>
                <a:cs typeface="Arial" panose="020B0604020202020204" pitchFamily="34" charset="0"/>
              </a:rPr>
              <a:t>Inschrijvingen</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Dubbelklik op de naam van de </a:t>
            </a:r>
            <a:r>
              <a:rPr lang="nl-NL" b="1" dirty="0">
                <a:solidFill>
                  <a:srgbClr val="FF5000"/>
                </a:solidFill>
                <a:latin typeface="Arial" panose="020B0604020202020204" pitchFamily="34" charset="0"/>
                <a:cs typeface="Arial" panose="020B0604020202020204" pitchFamily="34" charset="0"/>
              </a:rPr>
              <a:t>speler</a:t>
            </a:r>
            <a:r>
              <a:rPr lang="nl-NL" dirty="0">
                <a:solidFill>
                  <a:srgbClr val="4B4B46"/>
                </a:solidFill>
                <a:latin typeface="Arial" panose="020B0604020202020204" pitchFamily="34" charset="0"/>
                <a:cs typeface="Arial" panose="020B0604020202020204" pitchFamily="34" charset="0"/>
              </a:rPr>
              <a:t> die geplaatst moet worden</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En vul de </a:t>
            </a:r>
            <a:r>
              <a:rPr lang="nl-NL" b="1" dirty="0">
                <a:solidFill>
                  <a:srgbClr val="FF5000"/>
                </a:solidFill>
                <a:latin typeface="Arial" panose="020B0604020202020204" pitchFamily="34" charset="0"/>
                <a:cs typeface="Arial" panose="020B0604020202020204" pitchFamily="34" charset="0"/>
              </a:rPr>
              <a:t>plaatsing</a:t>
            </a:r>
            <a:r>
              <a:rPr lang="nl-NL" dirty="0">
                <a:solidFill>
                  <a:srgbClr val="4B4B46"/>
                </a:solidFill>
                <a:latin typeface="Arial" panose="020B0604020202020204" pitchFamily="34" charset="0"/>
                <a:cs typeface="Arial" panose="020B0604020202020204" pitchFamily="34" charset="0"/>
              </a:rPr>
              <a:t> in, doe dit ook met de andere </a:t>
            </a:r>
            <a:r>
              <a:rPr lang="nl-NL" b="1" dirty="0">
                <a:solidFill>
                  <a:srgbClr val="FF5000"/>
                </a:solidFill>
                <a:latin typeface="Arial" panose="020B0604020202020204" pitchFamily="34" charset="0"/>
                <a:cs typeface="Arial" panose="020B0604020202020204" pitchFamily="34" charset="0"/>
              </a:rPr>
              <a:t>geplaatste spelers</a:t>
            </a:r>
          </a:p>
          <a:p>
            <a:pPr marL="1200150" lvl="2" indent="-285750">
              <a:buFont typeface="Wingdings" panose="05000000000000000000" pitchFamily="2" charset="2"/>
              <a:buChar char="§"/>
            </a:pPr>
            <a:r>
              <a:rPr lang="nl-NL" u="sng"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Bij de nummer 3 en 4 geplaatst vul je in het 1</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vakje alleen een 3 of 4 in en niet 3 / 4 </a:t>
            </a:r>
          </a:p>
          <a:p>
            <a:pPr marL="742950" lvl="1" indent="-285750">
              <a:buFont typeface="Wingdings" panose="05000000000000000000" pitchFamily="2" charset="2"/>
              <a:buChar char="§"/>
            </a:pPr>
            <a:endParaRPr lang="nl-NL" dirty="0">
              <a:solidFill>
                <a:srgbClr val="4B4B46"/>
              </a:solidFill>
              <a:latin typeface="Arial" panose="020B0604020202020204" pitchFamily="34" charset="0"/>
              <a:cs typeface="Arial" panose="020B0604020202020204" pitchFamily="34" charset="0"/>
            </a:endParaRPr>
          </a:p>
        </p:txBody>
      </p:sp>
      <p:pic>
        <p:nvPicPr>
          <p:cNvPr id="4" name="Afbeelding 3">
            <a:extLst>
              <a:ext uri="{FF2B5EF4-FFF2-40B4-BE49-F238E27FC236}">
                <a16:creationId xmlns:a16="http://schemas.microsoft.com/office/drawing/2014/main" id="{107727B4-FD14-42B7-B566-B374593117FE}"/>
              </a:ext>
            </a:extLst>
          </p:cNvPr>
          <p:cNvPicPr>
            <a:picLocks noChangeAspect="1"/>
          </p:cNvPicPr>
          <p:nvPr/>
        </p:nvPicPr>
        <p:blipFill>
          <a:blip r:embed="rId3"/>
          <a:stretch>
            <a:fillRect/>
          </a:stretch>
        </p:blipFill>
        <p:spPr>
          <a:xfrm>
            <a:off x="547886" y="2492896"/>
            <a:ext cx="4130030" cy="2711053"/>
          </a:xfrm>
          <a:prstGeom prst="rect">
            <a:avLst/>
          </a:prstGeom>
        </p:spPr>
      </p:pic>
      <p:pic>
        <p:nvPicPr>
          <p:cNvPr id="11" name="Afbeelding 10">
            <a:extLst>
              <a:ext uri="{FF2B5EF4-FFF2-40B4-BE49-F238E27FC236}">
                <a16:creationId xmlns:a16="http://schemas.microsoft.com/office/drawing/2014/main" id="{0A2B12B1-CE29-47A0-8EBC-6F482DF4EA3D}"/>
              </a:ext>
            </a:extLst>
          </p:cNvPr>
          <p:cNvPicPr>
            <a:picLocks noChangeAspect="1"/>
          </p:cNvPicPr>
          <p:nvPr/>
        </p:nvPicPr>
        <p:blipFill>
          <a:blip r:embed="rId4"/>
          <a:stretch>
            <a:fillRect/>
          </a:stretch>
        </p:blipFill>
        <p:spPr>
          <a:xfrm>
            <a:off x="5148064" y="2342113"/>
            <a:ext cx="3448050" cy="4229100"/>
          </a:xfrm>
          <a:prstGeom prst="rect">
            <a:avLst/>
          </a:prstGeom>
        </p:spPr>
      </p:pic>
      <p:sp>
        <p:nvSpPr>
          <p:cNvPr id="2" name="Rechthoek 1"/>
          <p:cNvSpPr/>
          <p:nvPr/>
        </p:nvSpPr>
        <p:spPr>
          <a:xfrm>
            <a:off x="5393664" y="4365104"/>
            <a:ext cx="1914639" cy="470898"/>
          </a:xfrm>
          <a:prstGeom prst="rect">
            <a:avLst/>
          </a:prstGeom>
          <a:noFill/>
          <a:ln w="28575">
            <a:solidFill>
              <a:srgbClr val="FF5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2">
            <a:extLst>
              <a:ext uri="{FF2B5EF4-FFF2-40B4-BE49-F238E27FC236}">
                <a16:creationId xmlns:a16="http://schemas.microsoft.com/office/drawing/2014/main" id="{87B04F4A-EB71-4ADA-9E5A-F039CEC9538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5039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8560" y="260648"/>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5. Loting</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0" y="888018"/>
            <a:ext cx="7884368" cy="1100822"/>
          </a:xfrm>
        </p:spPr>
        <p:txBody>
          <a:bodyPr>
            <a:normAutofit/>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Nu de plaatsing erin staat, kan de loting plaatsvinden</a:t>
            </a:r>
            <a:endParaRPr lang="nl-NL" b="1" dirty="0">
              <a:solidFill>
                <a:srgbClr val="FF5000"/>
              </a:solidFill>
              <a:latin typeface="Arial" panose="020B0604020202020204" pitchFamily="34" charset="0"/>
              <a:cs typeface="Arial" panose="020B0604020202020204" pitchFamily="34" charset="0"/>
            </a:endParaRP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Ga in het menu naar </a:t>
            </a:r>
            <a:r>
              <a:rPr lang="nl-NL" b="1" dirty="0">
                <a:solidFill>
                  <a:srgbClr val="FF5000"/>
                </a:solidFill>
                <a:latin typeface="Arial" panose="020B0604020202020204" pitchFamily="34" charset="0"/>
                <a:cs typeface="Arial" panose="020B0604020202020204" pitchFamily="34" charset="0"/>
              </a:rPr>
              <a:t>Schema</a:t>
            </a:r>
            <a:r>
              <a:rPr lang="nl-NL" dirty="0">
                <a:solidFill>
                  <a:srgbClr val="4B4B46"/>
                </a:solidFill>
                <a:latin typeface="Arial" panose="020B0604020202020204" pitchFamily="34" charset="0"/>
                <a:cs typeface="Arial" panose="020B0604020202020204" pitchFamily="34" charset="0"/>
              </a:rPr>
              <a:t> en vervolgens naar </a:t>
            </a:r>
            <a:r>
              <a:rPr lang="nl-NL" b="1" dirty="0">
                <a:solidFill>
                  <a:srgbClr val="FF5000"/>
                </a:solidFill>
                <a:latin typeface="Arial" panose="020B0604020202020204" pitchFamily="34" charset="0"/>
                <a:cs typeface="Arial" panose="020B0604020202020204" pitchFamily="34" charset="0"/>
              </a:rPr>
              <a:t>Schema’s Loten</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Doorloop de Wizard en kies bij </a:t>
            </a:r>
            <a:r>
              <a:rPr lang="nl-NL" b="1" dirty="0">
                <a:solidFill>
                  <a:srgbClr val="FF5000"/>
                </a:solidFill>
                <a:latin typeface="Arial" panose="020B0604020202020204" pitchFamily="34" charset="0"/>
                <a:cs typeface="Arial" panose="020B0604020202020204" pitchFamily="34" charset="0"/>
              </a:rPr>
              <a:t>Optimalisatie</a:t>
            </a:r>
            <a:r>
              <a:rPr lang="nl-NL" dirty="0">
                <a:solidFill>
                  <a:srgbClr val="4B4B46"/>
                </a:solidFill>
                <a:latin typeface="Arial" panose="020B0604020202020204" pitchFamily="34" charset="0"/>
                <a:cs typeface="Arial" panose="020B0604020202020204" pitchFamily="34" charset="0"/>
              </a:rPr>
              <a:t> voor </a:t>
            </a:r>
            <a:r>
              <a:rPr lang="nl-NL" b="1" dirty="0">
                <a:solidFill>
                  <a:srgbClr val="FF5000"/>
                </a:solidFill>
                <a:latin typeface="Arial" panose="020B0604020202020204" pitchFamily="34" charset="0"/>
                <a:cs typeface="Arial" panose="020B0604020202020204" pitchFamily="34" charset="0"/>
              </a:rPr>
              <a:t>Optimale verdeling </a:t>
            </a:r>
            <a:r>
              <a:rPr lang="nl-NL" dirty="0">
                <a:solidFill>
                  <a:srgbClr val="4B4B46"/>
                </a:solidFill>
                <a:latin typeface="Arial" panose="020B0604020202020204" pitchFamily="34" charset="0"/>
                <a:cs typeface="Arial" panose="020B0604020202020204" pitchFamily="34" charset="0"/>
              </a:rPr>
              <a:t>klik op </a:t>
            </a:r>
            <a:r>
              <a:rPr lang="nl-NL" b="1" dirty="0">
                <a:solidFill>
                  <a:srgbClr val="FF5000"/>
                </a:solidFill>
                <a:latin typeface="Arial" panose="020B0604020202020204" pitchFamily="34" charset="0"/>
                <a:cs typeface="Arial" panose="020B0604020202020204" pitchFamily="34" charset="0"/>
              </a:rPr>
              <a:t>Volgende</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Sluit af door op </a:t>
            </a:r>
            <a:r>
              <a:rPr lang="nl-NL" b="1" dirty="0">
                <a:solidFill>
                  <a:srgbClr val="FF5000"/>
                </a:solidFill>
                <a:latin typeface="Arial" panose="020B0604020202020204" pitchFamily="34" charset="0"/>
                <a:cs typeface="Arial" panose="020B0604020202020204" pitchFamily="34" charset="0"/>
              </a:rPr>
              <a:t>Voltooien</a:t>
            </a:r>
            <a:r>
              <a:rPr lang="nl-NL" dirty="0">
                <a:solidFill>
                  <a:srgbClr val="4B4B46"/>
                </a:solidFill>
                <a:latin typeface="Arial" panose="020B0604020202020204" pitchFamily="34" charset="0"/>
                <a:cs typeface="Arial" panose="020B0604020202020204" pitchFamily="34" charset="0"/>
              </a:rPr>
              <a:t> te klikken</a:t>
            </a:r>
          </a:p>
        </p:txBody>
      </p:sp>
      <p:pic>
        <p:nvPicPr>
          <p:cNvPr id="6" name="Afbeelding 5">
            <a:extLst>
              <a:ext uri="{FF2B5EF4-FFF2-40B4-BE49-F238E27FC236}">
                <a16:creationId xmlns:a16="http://schemas.microsoft.com/office/drawing/2014/main" id="{2C5EC6BA-D90F-4948-A100-07CF35291EC3}"/>
              </a:ext>
            </a:extLst>
          </p:cNvPr>
          <p:cNvPicPr>
            <a:picLocks noChangeAspect="1"/>
          </p:cNvPicPr>
          <p:nvPr/>
        </p:nvPicPr>
        <p:blipFill>
          <a:blip r:embed="rId3"/>
          <a:stretch>
            <a:fillRect/>
          </a:stretch>
        </p:blipFill>
        <p:spPr>
          <a:xfrm>
            <a:off x="971600" y="2204864"/>
            <a:ext cx="2695957" cy="2993703"/>
          </a:xfrm>
          <a:prstGeom prst="rect">
            <a:avLst/>
          </a:prstGeom>
        </p:spPr>
      </p:pic>
      <p:pic>
        <p:nvPicPr>
          <p:cNvPr id="8" name="Afbeelding 7">
            <a:extLst>
              <a:ext uri="{FF2B5EF4-FFF2-40B4-BE49-F238E27FC236}">
                <a16:creationId xmlns:a16="http://schemas.microsoft.com/office/drawing/2014/main" id="{A8ADE92A-1C47-4CB3-B610-2C6D0A51E643}"/>
              </a:ext>
            </a:extLst>
          </p:cNvPr>
          <p:cNvPicPr>
            <a:picLocks noChangeAspect="1"/>
          </p:cNvPicPr>
          <p:nvPr/>
        </p:nvPicPr>
        <p:blipFill>
          <a:blip r:embed="rId4"/>
          <a:stretch>
            <a:fillRect/>
          </a:stretch>
        </p:blipFill>
        <p:spPr>
          <a:xfrm>
            <a:off x="4644008" y="2996952"/>
            <a:ext cx="2947789" cy="3273348"/>
          </a:xfrm>
          <a:prstGeom prst="rect">
            <a:avLst/>
          </a:prstGeom>
        </p:spPr>
      </p:pic>
      <p:pic>
        <p:nvPicPr>
          <p:cNvPr id="10" name="Picture 2">
            <a:extLst>
              <a:ext uri="{FF2B5EF4-FFF2-40B4-BE49-F238E27FC236}">
                <a16:creationId xmlns:a16="http://schemas.microsoft.com/office/drawing/2014/main" id="{41B98BA5-D8D9-4135-9013-99FDEC612B1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524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68560" y="260648"/>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6. Verliezersronde</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0" y="991713"/>
            <a:ext cx="8316416" cy="2108934"/>
          </a:xfrm>
        </p:spPr>
        <p:txBody>
          <a:bodyPr>
            <a:normAutofit fontScale="85000" lnSpcReduction="20000"/>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De verliezers van de 1</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ronde van het afvalschema spelen een 2</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partij in de </a:t>
            </a:r>
            <a:r>
              <a:rPr lang="nl-NL" b="1" dirty="0">
                <a:solidFill>
                  <a:srgbClr val="FF5000"/>
                </a:solidFill>
                <a:latin typeface="Arial" panose="020B0604020202020204" pitchFamily="34" charset="0"/>
                <a:cs typeface="Arial" panose="020B0604020202020204" pitchFamily="34" charset="0"/>
              </a:rPr>
              <a:t>Verliezersronde.</a:t>
            </a:r>
          </a:p>
          <a:p>
            <a:pPr marL="1200150" lvl="2" indent="-285750">
              <a:buFont typeface="Wingdings" panose="05000000000000000000" pitchFamily="2" charset="2"/>
              <a:buChar char="§"/>
            </a:pPr>
            <a:r>
              <a:rPr lang="nl-NL" u="sng"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Spelers die een walkover of opgave geven in de 1</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ronde komen niet in de verliezersronde</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Naar eigen inzicht mag je de </a:t>
            </a:r>
            <a:r>
              <a:rPr lang="nl-NL" b="1" dirty="0">
                <a:solidFill>
                  <a:srgbClr val="FF5000"/>
                </a:solidFill>
                <a:latin typeface="Arial" panose="020B0604020202020204" pitchFamily="34" charset="0"/>
                <a:cs typeface="Arial" panose="020B0604020202020204" pitchFamily="34" charset="0"/>
              </a:rPr>
              <a:t>verliezersronde opstellen</a:t>
            </a:r>
            <a:r>
              <a:rPr lang="nl-NL" dirty="0">
                <a:solidFill>
                  <a:srgbClr val="4B4B46"/>
                </a:solidFill>
                <a:latin typeface="Arial" panose="020B0604020202020204" pitchFamily="34" charset="0"/>
                <a:cs typeface="Arial" panose="020B0604020202020204" pitchFamily="34" charset="0"/>
              </a:rPr>
              <a:t>, een paar voorbeelden:</a:t>
            </a:r>
          </a:p>
          <a:p>
            <a:pPr marL="1200150" lvl="2" indent="-285750">
              <a:buFont typeface="Wingdings" panose="05000000000000000000" pitchFamily="2" charset="2"/>
              <a:buChar char="§"/>
            </a:pPr>
            <a:r>
              <a:rPr lang="nl-NL" b="1" dirty="0">
                <a:solidFill>
                  <a:srgbClr val="FF5000"/>
                </a:solidFill>
                <a:latin typeface="Arial" panose="020B0604020202020204" pitchFamily="34" charset="0"/>
                <a:cs typeface="Arial" panose="020B0604020202020204" pitchFamily="34" charset="0"/>
              </a:rPr>
              <a:t>Op volgorde van dat je van de baan komt</a:t>
            </a:r>
            <a:r>
              <a:rPr lang="nl-NL" dirty="0">
                <a:solidFill>
                  <a:srgbClr val="4B4B46"/>
                </a:solidFill>
                <a:latin typeface="Arial" panose="020B0604020202020204" pitchFamily="34" charset="0"/>
                <a:cs typeface="Arial" panose="020B0604020202020204" pitchFamily="34" charset="0"/>
              </a:rPr>
              <a:t>, dus 1</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verliezer speelt tegen 2</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verliezer</a:t>
            </a:r>
          </a:p>
          <a:p>
            <a:pPr marL="1200150" lvl="2" indent="-285750">
              <a:buFont typeface="Wingdings" panose="05000000000000000000" pitchFamily="2" charset="2"/>
              <a:buChar char="§"/>
            </a:pPr>
            <a:r>
              <a:rPr lang="nl-NL" b="1" dirty="0">
                <a:solidFill>
                  <a:srgbClr val="FF5000"/>
                </a:solidFill>
                <a:latin typeface="Arial" panose="020B0604020202020204" pitchFamily="34" charset="0"/>
                <a:cs typeface="Arial" panose="020B0604020202020204" pitchFamily="34" charset="0"/>
              </a:rPr>
              <a:t>Op volgorde van het schema</a:t>
            </a:r>
            <a:r>
              <a:rPr lang="nl-NL" dirty="0">
                <a:solidFill>
                  <a:srgbClr val="4B4B46"/>
                </a:solidFill>
                <a:latin typeface="Arial" panose="020B0604020202020204" pitchFamily="34" charset="0"/>
                <a:cs typeface="Arial" panose="020B0604020202020204" pitchFamily="34" charset="0"/>
              </a:rPr>
              <a:t>, dus de verliezer van de bovenste partij in het schema speelt tegen de verliezer van de tweede partij van boven in het schema. Bij </a:t>
            </a:r>
            <a:r>
              <a:rPr lang="nl-NL" dirty="0" err="1">
                <a:solidFill>
                  <a:srgbClr val="4B4B46"/>
                </a:solidFill>
                <a:latin typeface="Arial" panose="020B0604020202020204" pitchFamily="34" charset="0"/>
                <a:cs typeface="Arial" panose="020B0604020202020204" pitchFamily="34" charset="0"/>
              </a:rPr>
              <a:t>Bye’s</a:t>
            </a:r>
            <a:r>
              <a:rPr lang="nl-NL" dirty="0">
                <a:solidFill>
                  <a:srgbClr val="4B4B46"/>
                </a:solidFill>
                <a:latin typeface="Arial" panose="020B0604020202020204" pitchFamily="34" charset="0"/>
                <a:cs typeface="Arial" panose="020B0604020202020204" pitchFamily="34" charset="0"/>
              </a:rPr>
              <a:t>, walkover of opgaves in de 1</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ronde wordt het schema naar boven doorgeschoven, dus speler op regel 6 valt ertussenuit dan gaat speler van regel 7 naar 6 en van regel 8 naar 7.</a:t>
            </a:r>
          </a:p>
          <a:p>
            <a:pPr marL="1200150" lvl="2" indent="-285750">
              <a:buFont typeface="Wingdings" panose="05000000000000000000" pitchFamily="2" charset="2"/>
              <a:buChar char="§"/>
            </a:pPr>
            <a:r>
              <a:rPr lang="nl-NL"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bij een oneven aantal spelers in de verliezersronde kan 1 speler geen partij spelen. Deze speler is de speler die als laatste de baan af komt of die in de eerste ronde heeft verloren van de hoogst geplaatste speler. </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Om een </a:t>
            </a:r>
            <a:r>
              <a:rPr lang="nl-NL" b="1" dirty="0">
                <a:solidFill>
                  <a:srgbClr val="FF5000"/>
                </a:solidFill>
                <a:latin typeface="Arial" panose="020B0604020202020204" pitchFamily="34" charset="0"/>
                <a:cs typeface="Arial" panose="020B0604020202020204" pitchFamily="34" charset="0"/>
              </a:rPr>
              <a:t>speler</a:t>
            </a:r>
            <a:r>
              <a:rPr lang="nl-NL" dirty="0">
                <a:solidFill>
                  <a:srgbClr val="4B4B46"/>
                </a:solidFill>
                <a:latin typeface="Arial" panose="020B0604020202020204" pitchFamily="34" charset="0"/>
                <a:cs typeface="Arial" panose="020B0604020202020204" pitchFamily="34" charset="0"/>
              </a:rPr>
              <a:t> uit het hoofdschema door te schuiven naar de verliezersronde ga je in de indeling van het onderdeel op de speler staan en klik je rechter muisknop, vervolgens kies je </a:t>
            </a:r>
            <a:r>
              <a:rPr lang="nl-NL" b="1" dirty="0">
                <a:solidFill>
                  <a:srgbClr val="FF5000"/>
                </a:solidFill>
                <a:latin typeface="Arial" panose="020B0604020202020204" pitchFamily="34" charset="0"/>
                <a:cs typeface="Arial" panose="020B0604020202020204" pitchFamily="34" charset="0"/>
              </a:rPr>
              <a:t>Kopieer Naar </a:t>
            </a:r>
            <a:r>
              <a:rPr lang="nl-NL" dirty="0">
                <a:solidFill>
                  <a:srgbClr val="4B4B46"/>
                </a:solidFill>
                <a:latin typeface="Arial" panose="020B0604020202020204" pitchFamily="34" charset="0"/>
                <a:cs typeface="Arial" panose="020B0604020202020204" pitchFamily="34" charset="0"/>
              </a:rPr>
              <a:t>en selecteer je </a:t>
            </a:r>
            <a:r>
              <a:rPr lang="nl-NL" b="1" dirty="0">
                <a:solidFill>
                  <a:srgbClr val="FF5000"/>
                </a:solidFill>
                <a:latin typeface="Arial" panose="020B0604020202020204" pitchFamily="34" charset="0"/>
                <a:cs typeface="Arial" panose="020B0604020202020204" pitchFamily="34" charset="0"/>
              </a:rPr>
              <a:t>Verliezersronde</a:t>
            </a:r>
            <a:r>
              <a:rPr lang="nl-NL" dirty="0">
                <a:solidFill>
                  <a:srgbClr val="4B4B46"/>
                </a:solidFill>
                <a:latin typeface="Arial" panose="020B0604020202020204" pitchFamily="34" charset="0"/>
                <a:cs typeface="Arial" panose="020B0604020202020204" pitchFamily="34" charset="0"/>
              </a:rPr>
              <a:t>. Daarna ga je naar het schema van de verliezersronde en klik je op de regel, waar de speler moet komen, met je rechter muisknop en kies je voor </a:t>
            </a:r>
            <a:r>
              <a:rPr lang="nl-NL" b="1" dirty="0">
                <a:solidFill>
                  <a:srgbClr val="FF5000"/>
                </a:solidFill>
                <a:latin typeface="Arial" panose="020B0604020202020204" pitchFamily="34" charset="0"/>
                <a:cs typeface="Arial" panose="020B0604020202020204" pitchFamily="34" charset="0"/>
              </a:rPr>
              <a:t>Selecteer inschrijving</a:t>
            </a:r>
            <a:r>
              <a:rPr lang="nl-NL" dirty="0">
                <a:solidFill>
                  <a:srgbClr val="4B4B46"/>
                </a:solidFill>
                <a:latin typeface="Arial" panose="020B0604020202020204" pitchFamily="34" charset="0"/>
                <a:cs typeface="Arial" panose="020B0604020202020204" pitchFamily="34" charset="0"/>
              </a:rPr>
              <a:t>. Je selecteert de speler die je op die regel wilt hebben.</a:t>
            </a:r>
          </a:p>
          <a:p>
            <a:pPr marL="1200150" lvl="2" indent="-285750">
              <a:buFont typeface="Wingdings" panose="05000000000000000000" pitchFamily="2" charset="2"/>
              <a:buChar char="§"/>
            </a:pPr>
            <a:r>
              <a:rPr lang="nl-NL" u="sng" dirty="0" err="1">
                <a:solidFill>
                  <a:srgbClr val="4B4B46"/>
                </a:solidFill>
                <a:latin typeface="Arial" panose="020B0604020202020204" pitchFamily="34" charset="0"/>
                <a:cs typeface="Arial" panose="020B0604020202020204" pitchFamily="34" charset="0"/>
              </a:rPr>
              <a:t>Note</a:t>
            </a:r>
            <a:r>
              <a:rPr lang="nl-NL" dirty="0">
                <a:solidFill>
                  <a:srgbClr val="4B4B46"/>
                </a:solidFill>
                <a:latin typeface="Arial" panose="020B0604020202020204" pitchFamily="34" charset="0"/>
                <a:cs typeface="Arial" panose="020B0604020202020204" pitchFamily="34" charset="0"/>
              </a:rPr>
              <a:t>: Zorg ervoor dat je geen </a:t>
            </a:r>
            <a:r>
              <a:rPr lang="nl-NL" b="1" dirty="0">
                <a:solidFill>
                  <a:srgbClr val="FF5000"/>
                </a:solidFill>
                <a:latin typeface="Arial" panose="020B0604020202020204" pitchFamily="34" charset="0"/>
                <a:cs typeface="Arial" panose="020B0604020202020204" pitchFamily="34" charset="0"/>
              </a:rPr>
              <a:t>onnodige walkovers</a:t>
            </a:r>
            <a:r>
              <a:rPr lang="nl-NL" dirty="0">
                <a:solidFill>
                  <a:srgbClr val="4B4B46"/>
                </a:solidFill>
                <a:latin typeface="Arial" panose="020B0604020202020204" pitchFamily="34" charset="0"/>
                <a:cs typeface="Arial" panose="020B0604020202020204" pitchFamily="34" charset="0"/>
              </a:rPr>
              <a:t> in het schema van de verliezersronde komen, dus een speler die in de 1</a:t>
            </a:r>
            <a:r>
              <a:rPr lang="nl-NL" baseline="30000" dirty="0">
                <a:solidFill>
                  <a:srgbClr val="4B4B46"/>
                </a:solidFill>
                <a:latin typeface="Arial" panose="020B0604020202020204" pitchFamily="34" charset="0"/>
                <a:cs typeface="Arial" panose="020B0604020202020204" pitchFamily="34" charset="0"/>
              </a:rPr>
              <a:t>e</a:t>
            </a:r>
            <a:r>
              <a:rPr lang="nl-NL" dirty="0">
                <a:solidFill>
                  <a:srgbClr val="4B4B46"/>
                </a:solidFill>
                <a:latin typeface="Arial" panose="020B0604020202020204" pitchFamily="34" charset="0"/>
                <a:cs typeface="Arial" panose="020B0604020202020204" pitchFamily="34" charset="0"/>
              </a:rPr>
              <a:t> ronde opgeeft komt niet meer terug in de verliezersronde.</a:t>
            </a:r>
          </a:p>
        </p:txBody>
      </p:sp>
      <p:pic>
        <p:nvPicPr>
          <p:cNvPr id="6" name="Picture 2">
            <a:extLst>
              <a:ext uri="{FF2B5EF4-FFF2-40B4-BE49-F238E27FC236}">
                <a16:creationId xmlns:a16="http://schemas.microsoft.com/office/drawing/2014/main" id="{BFAA812A-D308-4C43-84D7-CED96B3E0D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pic>
        <p:nvPicPr>
          <p:cNvPr id="1026" name="Afbeelding 4">
            <a:extLst>
              <a:ext uri="{FF2B5EF4-FFF2-40B4-BE49-F238E27FC236}">
                <a16:creationId xmlns:a16="http://schemas.microsoft.com/office/drawing/2014/main" id="{DB13F363-02DD-4CF6-AC30-DAE6069944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3911" y="3003758"/>
            <a:ext cx="4380072" cy="3593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9267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40279" y="773901"/>
            <a:ext cx="9166289" cy="566738"/>
          </a:xfrm>
        </p:spPr>
        <p:txBody>
          <a:bodyPr>
            <a:normAutofit/>
          </a:bodyPr>
          <a:lstStyle/>
          <a:p>
            <a:r>
              <a:rPr lang="nl-NL" sz="1800" dirty="0">
                <a:solidFill>
                  <a:srgbClr val="4B4B46"/>
                </a:solidFill>
                <a:latin typeface="Arial" panose="020B0604020202020204" pitchFamily="34" charset="0"/>
                <a:cs typeface="Arial" panose="020B0604020202020204" pitchFamily="34" charset="0"/>
              </a:rPr>
              <a:t>	7. Uitslagen</a:t>
            </a:r>
            <a:endParaRPr lang="nl-NL" sz="1800" u="sng" dirty="0">
              <a:solidFill>
                <a:srgbClr val="FF5000"/>
              </a:solidFill>
              <a:latin typeface="Arial" panose="020B0604020202020204" pitchFamily="34" charset="0"/>
              <a:cs typeface="Arial" panose="020B0604020202020204" pitchFamily="34" charset="0"/>
            </a:endParaRPr>
          </a:p>
        </p:txBody>
      </p:sp>
      <p:sp>
        <p:nvSpPr>
          <p:cNvPr id="9" name="Tijdelijke aanduiding voor tekst 8"/>
          <p:cNvSpPr>
            <a:spLocks noGrp="1"/>
          </p:cNvSpPr>
          <p:nvPr>
            <p:ph type="body" sz="half" idx="2"/>
          </p:nvPr>
        </p:nvSpPr>
        <p:spPr>
          <a:xfrm>
            <a:off x="97111" y="1469105"/>
            <a:ext cx="8316416" cy="1244838"/>
          </a:xfrm>
        </p:spPr>
        <p:txBody>
          <a:bodyPr>
            <a:normAutofit/>
          </a:bodyPr>
          <a:lstStyle/>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Als  alle partijen van het toernooi zijn uitgespeeld, verstuur je de uitslagen via TTP</a:t>
            </a:r>
          </a:p>
          <a:p>
            <a:pPr marL="742950" lvl="1" indent="-285750">
              <a:buFont typeface="Wingdings" panose="05000000000000000000" pitchFamily="2" charset="2"/>
              <a:buChar char="§"/>
            </a:pPr>
            <a:r>
              <a:rPr lang="nl-NL">
                <a:solidFill>
                  <a:srgbClr val="4B4B46"/>
                </a:solidFill>
                <a:latin typeface="Arial" panose="020B0604020202020204" pitchFamily="34" charset="0"/>
                <a:cs typeface="Arial" panose="020B0604020202020204" pitchFamily="34" charset="0"/>
              </a:rPr>
              <a:t>Ga </a:t>
            </a:r>
            <a:r>
              <a:rPr lang="nl-NL" dirty="0">
                <a:solidFill>
                  <a:srgbClr val="4B4B46"/>
                </a:solidFill>
                <a:latin typeface="Arial" panose="020B0604020202020204" pitchFamily="34" charset="0"/>
                <a:cs typeface="Arial" panose="020B0604020202020204" pitchFamily="34" charset="0"/>
              </a:rPr>
              <a:t>in de Menubalk naar </a:t>
            </a:r>
            <a:r>
              <a:rPr lang="nl-NL" b="1" dirty="0">
                <a:solidFill>
                  <a:srgbClr val="FF5000"/>
                </a:solidFill>
                <a:latin typeface="Arial" panose="020B0604020202020204" pitchFamily="34" charset="0"/>
                <a:cs typeface="Arial" panose="020B0604020202020204" pitchFamily="34" charset="0"/>
              </a:rPr>
              <a:t>Toernooi -&gt; KNLTB -&gt; Uitslagen versturen</a:t>
            </a:r>
          </a:p>
          <a:p>
            <a:pPr marL="742950" lvl="1" indent="-285750">
              <a:buFont typeface="Wingdings" panose="05000000000000000000" pitchFamily="2" charset="2"/>
              <a:buChar char="§"/>
            </a:pPr>
            <a:r>
              <a:rPr lang="nl-NL" dirty="0">
                <a:solidFill>
                  <a:srgbClr val="4B4B46"/>
                </a:solidFill>
                <a:latin typeface="Arial" panose="020B0604020202020204" pitchFamily="34" charset="0"/>
                <a:cs typeface="Arial" panose="020B0604020202020204" pitchFamily="34" charset="0"/>
              </a:rPr>
              <a:t>De uitslagen worden verstuurd naar de KNLTB en worden verwerkt voor de rating en Juniorenranglijst.</a:t>
            </a:r>
          </a:p>
        </p:txBody>
      </p:sp>
      <p:sp>
        <p:nvSpPr>
          <p:cNvPr id="5" name="Rechthoek 4">
            <a:extLst>
              <a:ext uri="{FF2B5EF4-FFF2-40B4-BE49-F238E27FC236}">
                <a16:creationId xmlns:a16="http://schemas.microsoft.com/office/drawing/2014/main" id="{550C2C1B-2B01-4D6C-BCBB-B0CD620A7A1B}"/>
              </a:ext>
            </a:extLst>
          </p:cNvPr>
          <p:cNvSpPr/>
          <p:nvPr/>
        </p:nvSpPr>
        <p:spPr>
          <a:xfrm>
            <a:off x="501445" y="2811956"/>
            <a:ext cx="2659702" cy="369332"/>
          </a:xfrm>
          <a:prstGeom prst="rect">
            <a:avLst/>
          </a:prstGeom>
        </p:spPr>
        <p:txBody>
          <a:bodyPr wrap="none">
            <a:spAutoFit/>
          </a:bodyPr>
          <a:lstStyle/>
          <a:p>
            <a:r>
              <a:rPr lang="nl-NL" b="1" dirty="0">
                <a:solidFill>
                  <a:srgbClr val="4B4B46"/>
                </a:solidFill>
                <a:latin typeface="Arial" panose="020B0604020202020204" pitchFamily="34" charset="0"/>
                <a:cs typeface="Arial" panose="020B0604020202020204" pitchFamily="34" charset="0"/>
              </a:rPr>
              <a:t>8. Strafpuntensysteem</a:t>
            </a:r>
            <a:endParaRPr lang="nl-NL" b="1" dirty="0"/>
          </a:p>
        </p:txBody>
      </p:sp>
      <p:sp>
        <p:nvSpPr>
          <p:cNvPr id="6" name="Tijdelijke aanduiding voor tekst 6">
            <a:extLst>
              <a:ext uri="{FF2B5EF4-FFF2-40B4-BE49-F238E27FC236}">
                <a16:creationId xmlns:a16="http://schemas.microsoft.com/office/drawing/2014/main" id="{4D7C6EC0-13D2-4B4E-AF51-BD1504CACFB5}"/>
              </a:ext>
            </a:extLst>
          </p:cNvPr>
          <p:cNvSpPr txBox="1">
            <a:spLocks/>
          </p:cNvSpPr>
          <p:nvPr/>
        </p:nvSpPr>
        <p:spPr>
          <a:xfrm>
            <a:off x="501445" y="3279301"/>
            <a:ext cx="6804327" cy="1650918"/>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9pPr>
          </a:lstStyle>
          <a:p>
            <a:pPr marL="285750" indent="-285750">
              <a:buFont typeface="Arial" panose="020B0604020202020204" pitchFamily="34" charset="0"/>
              <a:buChar char="•"/>
            </a:pPr>
            <a:r>
              <a:rPr lang="nl-NL" sz="1200" dirty="0">
                <a:latin typeface="Arial" panose="020B0604020202020204" pitchFamily="34" charset="0"/>
                <a:cs typeface="Arial" panose="020B0604020202020204" pitchFamily="34" charset="0"/>
              </a:rPr>
              <a:t>De toepassing van het Strafpuntensysteem kan je vinden in bijlage C in het </a:t>
            </a:r>
            <a:r>
              <a:rPr lang="nl-NL" sz="1200" dirty="0">
                <a:latin typeface="Arial" panose="020B0604020202020204" pitchFamily="34" charset="0"/>
                <a:cs typeface="Arial" panose="020B0604020202020204" pitchFamily="34" charset="0"/>
                <a:hlinkClick r:id="rId3"/>
              </a:rPr>
              <a:t>Toernooireglement</a:t>
            </a:r>
            <a:r>
              <a:rPr lang="nl-NL" sz="1200" dirty="0">
                <a:latin typeface="Arial" panose="020B0604020202020204" pitchFamily="34" charset="0"/>
                <a:cs typeface="Arial" panose="020B0604020202020204" pitchFamily="34" charset="0"/>
              </a:rPr>
              <a:t>. </a:t>
            </a:r>
          </a:p>
        </p:txBody>
      </p:sp>
      <p:pic>
        <p:nvPicPr>
          <p:cNvPr id="8" name="Picture 2">
            <a:extLst>
              <a:ext uri="{FF2B5EF4-FFF2-40B4-BE49-F238E27FC236}">
                <a16:creationId xmlns:a16="http://schemas.microsoft.com/office/drawing/2014/main" id="{A618515C-683D-443A-8925-C33A5255084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185667"/>
            <a:ext cx="1162521" cy="128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43639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422D0E0C4AD140AA315EA02CD0998E" ma:contentTypeVersion="11" ma:contentTypeDescription="Een nieuw document maken." ma:contentTypeScope="" ma:versionID="4e67ac13b324efa3babbff99f3578914">
  <xsd:schema xmlns:xsd="http://www.w3.org/2001/XMLSchema" xmlns:xs="http://www.w3.org/2001/XMLSchema" xmlns:p="http://schemas.microsoft.com/office/2006/metadata/properties" xmlns:ns2="fa786f08-feca-49b2-b51c-029d3018e2b4" xmlns:ns3="e8671b81-3b0b-434a-b336-7febf9374488" targetNamespace="http://schemas.microsoft.com/office/2006/metadata/properties" ma:root="true" ma:fieldsID="44158ac24fac805277c0785537cc49a7" ns2:_="" ns3:_="">
    <xsd:import namespace="fa786f08-feca-49b2-b51c-029d3018e2b4"/>
    <xsd:import namespace="e8671b81-3b0b-434a-b336-7febf93744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786f08-feca-49b2-b51c-029d3018e2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8671b81-3b0b-434a-b336-7febf9374488"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1C3D69-18F5-4D26-BE43-26F2AEDC6B3D}">
  <ds:schemaRefs>
    <ds:schemaRef ds:uri="e8671b81-3b0b-434a-b336-7febf937448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fa786f08-feca-49b2-b51c-029d3018e2b4"/>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0DEE7B7B-BB6C-42A1-A954-5353FFFA62F9}">
  <ds:schemaRefs>
    <ds:schemaRef ds:uri="http://schemas.microsoft.com/sharepoint/v3/contenttype/forms"/>
  </ds:schemaRefs>
</ds:datastoreItem>
</file>

<file path=customXml/itemProps3.xml><?xml version="1.0" encoding="utf-8"?>
<ds:datastoreItem xmlns:ds="http://schemas.openxmlformats.org/officeDocument/2006/customXml" ds:itemID="{FC01F407-02A2-4582-A0C3-A409581705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786f08-feca-49b2-b51c-029d3018e2b4"/>
    <ds:schemaRef ds:uri="e8671b81-3b0b-434a-b336-7febf93744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101</TotalTime>
  <Words>1055</Words>
  <Application>Microsoft Office PowerPoint</Application>
  <PresentationFormat>Diavoorstelling (4:3)</PresentationFormat>
  <Paragraphs>65</Paragraphs>
  <Slides>9</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Wingdings</vt:lpstr>
      <vt:lpstr>Kantoorthema</vt:lpstr>
      <vt:lpstr>PowerPoint-presentatie</vt:lpstr>
      <vt:lpstr> 1. Aanmaken toernooi</vt:lpstr>
      <vt:lpstr> 2. Toernooi definitie</vt:lpstr>
      <vt:lpstr>PowerPoint-presentatie</vt:lpstr>
      <vt:lpstr> 3. Acceptatiebestand</vt:lpstr>
      <vt:lpstr> 4. Plaatsing</vt:lpstr>
      <vt:lpstr> 5. Loting</vt:lpstr>
      <vt:lpstr> 6. Verliezersronde</vt:lpstr>
      <vt:lpstr> 7. Uitslagen</vt:lpstr>
    </vt:vector>
  </TitlesOfParts>
  <Company>Nobel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 naar het hoofdmenu van Racket en kies VCL</dc:title>
  <dc:creator>Helga Wiersma</dc:creator>
  <cp:lastModifiedBy>Ilse van Soest-Vergouw</cp:lastModifiedBy>
  <cp:revision>5</cp:revision>
  <dcterms:created xsi:type="dcterms:W3CDTF">2018-02-05T07:13:29Z</dcterms:created>
  <dcterms:modified xsi:type="dcterms:W3CDTF">2021-08-16T11:26:57Z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0x01010088422D0E0C4AD140AA315EA02CD0998E</vt:lpwstr>
  </property>
  <property fmtid="{D5CDD505-2E9C-101B-9397-08002B2CF9AE}" pid="3" name="Order">
    <vt:r8>1628200</vt:r8>
  </property>
</Properties>
</file>