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00"/>
    <a:srgbClr val="193291"/>
    <a:srgbClr val="4B4B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7BA-D057-4749-8643-7A804F9CDAC3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7B054-91FB-4163-9E67-E26B89759D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606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7B054-91FB-4163-9E67-E26B89759DB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126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7B054-91FB-4163-9E67-E26B89759DB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260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7B054-91FB-4163-9E67-E26B89759DB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7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564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556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53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7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0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29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44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11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64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76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8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DFA90-E5CA-46BD-A8BE-7ADBD9A6BC90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008C-D2CD-47C9-9D8E-27BE49385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85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ijnknltb.toernooi.nl/Home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-468560" y="260648"/>
            <a:ext cx="9166289" cy="566738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 Ga naar het </a:t>
            </a:r>
            <a:r>
              <a:rPr lang="nl-NL" sz="1800" u="sng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hoofdmenu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NL" sz="1800" dirty="0" err="1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MijnKNLTB</a:t>
            </a:r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kies </a:t>
            </a:r>
            <a:r>
              <a:rPr lang="nl-NL" sz="1800" u="sng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Toernooileider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half" idx="2"/>
          </p:nvPr>
        </p:nvSpPr>
        <p:spPr>
          <a:xfrm>
            <a:off x="0" y="888019"/>
            <a:ext cx="7668344" cy="804862"/>
          </a:xfrm>
        </p:spPr>
        <p:txBody>
          <a:bodyPr>
            <a:normAutofit fontScale="92500"/>
          </a:bodyPr>
          <a:lstStyle/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deze link ga je naar de Admin functionaliteit van MijnKNLTB voor alle toernooien van je vereniging.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kan je alle vrijwilliger taken als toernooileider uitvoeren.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deze pagina is het mogelijk om nieuwe toernooien aan te vragen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8B38F6D-6FBF-42C6-A5D6-E43E1B366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683" y="1999334"/>
            <a:ext cx="5387801" cy="403351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390428" y="5717953"/>
            <a:ext cx="1224136" cy="375343"/>
          </a:xfrm>
          <a:prstGeom prst="rect">
            <a:avLst/>
          </a:prstGeom>
          <a:noFill/>
          <a:ln w="28575">
            <a:solidFill>
              <a:srgbClr val="FF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10C313B-37B4-432C-8066-278B78701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667"/>
            <a:ext cx="1162521" cy="128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36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-468560" y="260648"/>
            <a:ext cx="9166289" cy="566738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 Ga naar 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Toernooien</a:t>
            </a:r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Actief</a:t>
            </a:r>
            <a:r>
              <a:rPr lang="nl-NL" sz="1800" b="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kies voor 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Toernooi Aanvragen</a:t>
            </a:r>
            <a:endParaRPr lang="nl-NL" sz="1800" u="sng" dirty="0">
              <a:solidFill>
                <a:srgbClr val="FF5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half" idx="2"/>
          </p:nvPr>
        </p:nvSpPr>
        <p:spPr>
          <a:xfrm>
            <a:off x="0" y="888019"/>
            <a:ext cx="7884368" cy="804862"/>
          </a:xfrm>
        </p:spPr>
        <p:txBody>
          <a:bodyPr>
            <a:norm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overzicht toont de actuele aanvragen van de vereniging.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op het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teken</a:t>
            </a:r>
            <a:r>
              <a:rPr lang="nl-NL" b="1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achter de toernooisoort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Junioren Tour Zomer/Winter (jaartal)</a:t>
            </a:r>
            <a:r>
              <a:rPr lang="nl-NL" b="1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een nieuw toernooi aan te vragen voor de betreffende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toernooiperiode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1A0B92-0BF6-4151-8A82-0B8C5D5A0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667"/>
            <a:ext cx="1162521" cy="128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67E8521-E1D1-45F5-8FA8-61007CA18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768" y="338067"/>
            <a:ext cx="1162521" cy="128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CD35EFF0-3568-4EC4-8BD8-5359CA3740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330" y="1621505"/>
            <a:ext cx="7423340" cy="4120691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4211960" y="2347987"/>
            <a:ext cx="360040" cy="504056"/>
          </a:xfrm>
          <a:prstGeom prst="rect">
            <a:avLst/>
          </a:prstGeom>
          <a:noFill/>
          <a:ln w="28575">
            <a:solidFill>
              <a:srgbClr val="FF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3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-494056" y="210824"/>
            <a:ext cx="9166289" cy="566738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 De 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nieuwe aanvraag </a:t>
            </a:r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wordt verricht in vier stappen</a:t>
            </a:r>
            <a:endParaRPr lang="nl-NL" sz="1800" u="sng" dirty="0">
              <a:solidFill>
                <a:srgbClr val="FF5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half" idx="2"/>
          </p:nvPr>
        </p:nvSpPr>
        <p:spPr>
          <a:xfrm>
            <a:off x="0" y="888018"/>
            <a:ext cx="9144000" cy="956805"/>
          </a:xfrm>
        </p:spPr>
        <p:txBody>
          <a:bodyPr>
            <a:normAutofit/>
          </a:bodyPr>
          <a:lstStyle/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 1: Vul de </a:t>
            </a:r>
            <a:r>
              <a:rPr lang="nl-NL" b="1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algemene informatie</a:t>
            </a:r>
            <a:r>
              <a:rPr lang="nl-NL" b="1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 2: Kies de </a:t>
            </a:r>
            <a:r>
              <a:rPr lang="nl-NL" b="1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onderdelen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je wil organiseren.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 3: </a:t>
            </a:r>
            <a:r>
              <a:rPr lang="nl-NL" b="1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Controleer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aangevraagde onderdelen.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 4: Keer terug naar de </a:t>
            </a:r>
            <a:r>
              <a:rPr lang="nl-NL" b="1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overzichtspagina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9E8FAD-E0C5-42F5-94C6-5D4CB2CDC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667"/>
            <a:ext cx="1162521" cy="128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1D67665-DC01-476F-976E-60D61CA92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07" y="2420888"/>
            <a:ext cx="7606185" cy="180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64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-494056" y="210824"/>
            <a:ext cx="9166289" cy="566738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4. Vul de 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Algemene informatie</a:t>
            </a:r>
            <a:r>
              <a:rPr lang="nl-NL" sz="1800" b="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voor het toernooi</a:t>
            </a:r>
            <a:endParaRPr lang="nl-NL" sz="1800" u="sng" dirty="0">
              <a:solidFill>
                <a:srgbClr val="FF5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half" idx="2"/>
          </p:nvPr>
        </p:nvSpPr>
        <p:spPr>
          <a:xfrm>
            <a:off x="0" y="888019"/>
            <a:ext cx="7584681" cy="1502054"/>
          </a:xfrm>
        </p:spPr>
        <p:txBody>
          <a:bodyPr>
            <a:normAutofit fontScale="85000" lnSpcReduction="20000"/>
          </a:bodyPr>
          <a:lstStyle/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algemene gegevens voor het toernooi dienen hier te worden ingevuld.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is verplicht om een </a:t>
            </a:r>
            <a:r>
              <a:rPr lang="nl-NL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toernooinaam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toe te voegen evenals de </a:t>
            </a:r>
            <a:r>
              <a:rPr lang="nl-NL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toplaag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nl-NL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toernooiweek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nl-NL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toernooileider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een </a:t>
            </a:r>
            <a:r>
              <a:rPr lang="nl-NL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telefoonnummer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een </a:t>
            </a:r>
            <a:r>
              <a:rPr lang="nl-NL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mailadres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 err="1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Voor toernooien die in het weekend worden georganiseerd, bijvoorbeeld week 28 vul je volgende in: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week: week 28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dag: zaterdag 16 juli 2022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Eind week: week 28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Eind dag: zondag 17 juli 2022 </a:t>
            </a:r>
          </a:p>
          <a:p>
            <a:pPr lvl="2" algn="just"/>
            <a:r>
              <a:rPr lang="nl-NL" dirty="0" err="1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Het veld accommodatie wordt automatisch gevuld met de standaard locatie van de vereniging of het Wedstrijdcomité. Speel je op een ander park pas dit veld dan aan.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nl-NL" dirty="0">
              <a:solidFill>
                <a:srgbClr val="4B4B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27DE1BE-B6D2-48A8-8131-54094D31A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667"/>
            <a:ext cx="1162521" cy="128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3259BA14-D0DE-416D-AE81-E7D244BCCF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48" y="2425884"/>
            <a:ext cx="3528392" cy="20649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555776" y="2924944"/>
            <a:ext cx="1113545" cy="321574"/>
          </a:xfrm>
          <a:prstGeom prst="rect">
            <a:avLst/>
          </a:prstGeom>
          <a:noFill/>
          <a:ln w="28575">
            <a:solidFill>
              <a:srgbClr val="FF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B371943A-4AD3-46A1-93D2-074F862BF9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640" y="4442531"/>
            <a:ext cx="7407148" cy="165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3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-494056" y="210824"/>
            <a:ext cx="9166289" cy="566738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5. Kies vervolgens de 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onderdelen</a:t>
            </a:r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je wil organiseren</a:t>
            </a:r>
            <a:endParaRPr lang="nl-NL" sz="1800" u="sng" dirty="0">
              <a:solidFill>
                <a:srgbClr val="FF5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half" idx="2"/>
          </p:nvPr>
        </p:nvSpPr>
        <p:spPr>
          <a:xfrm>
            <a:off x="0" y="888018"/>
            <a:ext cx="7668344" cy="1236005"/>
          </a:xfrm>
        </p:spPr>
        <p:txBody>
          <a:bodyPr>
            <a:normAutofit/>
          </a:bodyPr>
          <a:lstStyle/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Selecteer de betreffende onderdelen die je wil organiseren voor je toernooi (deze kleuren blauw).</a:t>
            </a:r>
          </a:p>
          <a:p>
            <a:pPr lvl="1" algn="just"/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 err="1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Kijk goed naar de mogelijke speelweken voor de Junioren Tour welke leeftijden en 	onderdelen er worden gespeeld.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Rechtsboven staat een </a:t>
            </a:r>
            <a:r>
              <a:rPr lang="nl-NL" b="1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samenvatting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de geselecteerde onderdelen.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Druk op ‘’volgende’’ als het aanvragen van de onderdelen is afgerond.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753D9AC-244D-45CB-B0DF-DACD7157A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53" y="2637168"/>
            <a:ext cx="7561364" cy="309635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444208" y="3681664"/>
            <a:ext cx="1872208" cy="503683"/>
          </a:xfrm>
          <a:prstGeom prst="rect">
            <a:avLst/>
          </a:prstGeom>
          <a:noFill/>
          <a:ln w="28575">
            <a:solidFill>
              <a:srgbClr val="FF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EC4F3DB-E0FD-41DF-B4C9-98E300111FB8}"/>
              </a:ext>
            </a:extLst>
          </p:cNvPr>
          <p:cNvSpPr/>
          <p:nvPr/>
        </p:nvSpPr>
        <p:spPr>
          <a:xfrm>
            <a:off x="755576" y="4869159"/>
            <a:ext cx="1872208" cy="288033"/>
          </a:xfrm>
          <a:prstGeom prst="rect">
            <a:avLst/>
          </a:prstGeom>
          <a:noFill/>
          <a:ln w="28575">
            <a:solidFill>
              <a:srgbClr val="FF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BA82F2-C773-481E-8B87-3C07737DB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667"/>
            <a:ext cx="1162521" cy="128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34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-494056" y="210824"/>
            <a:ext cx="9166289" cy="566738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6. Controleer de 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Onderdeel details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half" idx="2"/>
          </p:nvPr>
        </p:nvSpPr>
        <p:spPr>
          <a:xfrm>
            <a:off x="0" y="888019"/>
            <a:ext cx="9144000" cy="804862"/>
          </a:xfrm>
        </p:spPr>
        <p:txBody>
          <a:bodyPr>
            <a:normAutofit/>
          </a:bodyPr>
          <a:lstStyle/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Kijk in het overzicht of de onderdelen correct zijn aangevraagd.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Kies bij </a:t>
            </a:r>
            <a:r>
              <a:rPr lang="nl-NL" b="1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Hoofdschema grootte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bij enkelspel voor 16 en bij dubbelspel voor 8.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Druk op ‘’Opslaan’’ als de onderdelen akkoord zijn.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C5C26754-A45A-4348-BB20-2C0E73594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808" y="2132856"/>
            <a:ext cx="8028384" cy="3024336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28F6DE76-FE96-43DB-89BD-3FD3A4D2D695}"/>
              </a:ext>
            </a:extLst>
          </p:cNvPr>
          <p:cNvSpPr/>
          <p:nvPr/>
        </p:nvSpPr>
        <p:spPr>
          <a:xfrm>
            <a:off x="4932040" y="4077072"/>
            <a:ext cx="3456384" cy="720080"/>
          </a:xfrm>
          <a:prstGeom prst="rect">
            <a:avLst/>
          </a:prstGeom>
          <a:noFill/>
          <a:ln w="28575">
            <a:solidFill>
              <a:srgbClr val="FF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9C13D8-0152-478A-B3D7-AF3025480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667"/>
            <a:ext cx="1162521" cy="128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87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-494056" y="210824"/>
            <a:ext cx="9166289" cy="566738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7. Keer terug naar het </a:t>
            </a:r>
            <a:r>
              <a:rPr lang="nl-NL" sz="1800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aanvragen overzicht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half" idx="2"/>
          </p:nvPr>
        </p:nvSpPr>
        <p:spPr>
          <a:xfrm>
            <a:off x="0" y="888019"/>
            <a:ext cx="9144000" cy="804862"/>
          </a:xfrm>
        </p:spPr>
        <p:txBody>
          <a:bodyPr>
            <a:normAutofit/>
          </a:bodyPr>
          <a:lstStyle/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b="1" dirty="0">
                <a:solidFill>
                  <a:srgbClr val="FF5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toernooi</a:t>
            </a:r>
            <a:r>
              <a:rPr lang="nl-NL" dirty="0">
                <a:solidFill>
                  <a:srgbClr val="4B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vervolgens aangevraagd en terug te zien op de overzichtspagina.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03338"/>
            <a:ext cx="5268106" cy="2232248"/>
          </a:xfrm>
          <a:prstGeom prst="rect">
            <a:avLst/>
          </a:prstGeom>
          <a:noFill/>
          <a:ln w="9525">
            <a:solidFill>
              <a:srgbClr val="19329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E33FD70F-EAEF-49E6-B04C-4CA0F40F8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667"/>
            <a:ext cx="1162521" cy="128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4170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22D0E0C4AD140AA315EA02CD0998E" ma:contentTypeVersion="11" ma:contentTypeDescription="Een nieuw document maken." ma:contentTypeScope="" ma:versionID="4e67ac13b324efa3babbff99f3578914">
  <xsd:schema xmlns:xsd="http://www.w3.org/2001/XMLSchema" xmlns:xs="http://www.w3.org/2001/XMLSchema" xmlns:p="http://schemas.microsoft.com/office/2006/metadata/properties" xmlns:ns2="fa786f08-feca-49b2-b51c-029d3018e2b4" xmlns:ns3="e8671b81-3b0b-434a-b336-7febf9374488" targetNamespace="http://schemas.microsoft.com/office/2006/metadata/properties" ma:root="true" ma:fieldsID="44158ac24fac805277c0785537cc49a7" ns2:_="" ns3:_="">
    <xsd:import namespace="fa786f08-feca-49b2-b51c-029d3018e2b4"/>
    <xsd:import namespace="e8671b81-3b0b-434a-b336-7febf93744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786f08-feca-49b2-b51c-029d3018e2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671b81-3b0b-434a-b336-7febf937448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225029-EFD8-4721-AF76-2C48825CEC5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e8671b81-3b0b-434a-b336-7febf937448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a786f08-feca-49b2-b51c-029d3018e2b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648C3B-4610-420D-BDE9-A791268F2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786f08-feca-49b2-b51c-029d3018e2b4"/>
    <ds:schemaRef ds:uri="e8671b81-3b0b-434a-b336-7febf93744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1F866F-2A96-490A-9554-4987543A58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414</Words>
  <Application>Microsoft Office PowerPoint</Application>
  <PresentationFormat>Diavoorstelling (4:3)</PresentationFormat>
  <Paragraphs>39</Paragraphs>
  <Slides>7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Kantoorthema</vt:lpstr>
      <vt:lpstr> 1. Ga naar het hoofdmenu van MijnKNLTB en kies Toernooileider</vt:lpstr>
      <vt:lpstr> 2. Ga naar Toernooien en Actief en kies voor Toernooi Aanvragen</vt:lpstr>
      <vt:lpstr> 3. De nieuwe aanvraag wordt verricht in vier stappen</vt:lpstr>
      <vt:lpstr> 4. Vul de Algemene informatie in voor het toernooi</vt:lpstr>
      <vt:lpstr> 5. Kies vervolgens de onderdelen die je wil organiseren</vt:lpstr>
      <vt:lpstr> 6. Controleer de Onderdeel details</vt:lpstr>
      <vt:lpstr> 7. Keer terug naar het aanvragen overzicht</vt:lpstr>
    </vt:vector>
  </TitlesOfParts>
  <Company>Nobel 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 naar het hoofdmenu van Racket en kies VCL</dc:title>
  <dc:creator>Helga Wiersma</dc:creator>
  <cp:lastModifiedBy>Ilse van Soest-Vergouw</cp:lastModifiedBy>
  <cp:revision>42</cp:revision>
  <dcterms:created xsi:type="dcterms:W3CDTF">2018-02-05T07:13:29Z</dcterms:created>
  <dcterms:modified xsi:type="dcterms:W3CDTF">2021-11-16T11:03:00Z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0x01010088422D0E0C4AD140AA315EA02CD0998E</vt:lpwstr>
  </property>
  <property fmtid="{D5CDD505-2E9C-101B-9397-08002B2CF9AE}" pid="3" name="Order">
    <vt:r8>1627000</vt:r8>
  </property>
</Properties>
</file>